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2.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3.xml" ContentType="application/vnd.openxmlformats-officedocument.themeOverr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4.xml" ContentType="application/vnd.openxmlformats-officedocument.themeOverr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15.xml" ContentType="application/vnd.openxmlformats-officedocument.themeOverr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16.xml" ContentType="application/vnd.openxmlformats-officedocument.themeOverr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theme/themeOverride17.xml" ContentType="application/vnd.openxmlformats-officedocument.themeOverr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theme/themeOverride18.xml" ContentType="application/vnd.openxmlformats-officedocument.themeOverr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theme/themeOverride19.xml" ContentType="application/vnd.openxmlformats-officedocument.themeOverr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theme/themeOverride20.xml" ContentType="application/vnd.openxmlformats-officedocument.themeOverr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theme/themeOverride21.xml" ContentType="application/vnd.openxmlformats-officedocument.themeOverr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theme/themeOverride22.xml" ContentType="application/vnd.openxmlformats-officedocument.themeOverr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theme/themeOverride23.xml" ContentType="application/vnd.openxmlformats-officedocument.themeOverr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theme/themeOverride24.xml" ContentType="application/vnd.openxmlformats-officedocument.themeOverr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theme/themeOverride25.xml" ContentType="application/vnd.openxmlformats-officedocument.themeOverr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theme/themeOverride26.xml" ContentType="application/vnd.openxmlformats-officedocument.themeOverrid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theme/themeOverride27.xml" ContentType="application/vnd.openxmlformats-officedocument.themeOverrid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theme/themeOverride28.xml" ContentType="application/vnd.openxmlformats-officedocument.themeOverrid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theme/themeOverride29.xml" ContentType="application/vnd.openxmlformats-officedocument.themeOverrid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theme/themeOverride30.xml" ContentType="application/vnd.openxmlformats-officedocument.themeOverrid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theme/themeOverride31.xml" ContentType="application/vnd.openxmlformats-officedocument.themeOverrid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theme/themeOverride32.xml" ContentType="application/vnd.openxmlformats-officedocument.themeOverrid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ppt/theme/themeOverride33.xml" ContentType="application/vnd.openxmlformats-officedocument.themeOverride+xml"/>
  <Override PartName="/ppt/charts/chart39.xml" ContentType="application/vnd.openxmlformats-officedocument.drawingml.chart+xml"/>
  <Override PartName="/ppt/charts/style39.xml" ContentType="application/vnd.ms-office.chartstyle+xml"/>
  <Override PartName="/ppt/charts/colors39.xml" ContentType="application/vnd.ms-office.chartcolorstyle+xml"/>
  <Override PartName="/ppt/theme/themeOverride34.xml" ContentType="application/vnd.openxmlformats-officedocument.themeOverride+xml"/>
  <Override PartName="/ppt/charts/chart40.xml" ContentType="application/vnd.openxmlformats-officedocument.drawingml.chart+xml"/>
  <Override PartName="/ppt/charts/style40.xml" ContentType="application/vnd.ms-office.chartstyle+xml"/>
  <Override PartName="/ppt/charts/colors40.xml" ContentType="application/vnd.ms-office.chartcolorstyle+xml"/>
  <Override PartName="/ppt/theme/themeOverride35.xml" ContentType="application/vnd.openxmlformats-officedocument.themeOverride+xml"/>
  <Override PartName="/ppt/charts/chart41.xml" ContentType="application/vnd.openxmlformats-officedocument.drawingml.chart+xml"/>
  <Override PartName="/ppt/charts/style41.xml" ContentType="application/vnd.ms-office.chartstyle+xml"/>
  <Override PartName="/ppt/charts/colors41.xml" ContentType="application/vnd.ms-office.chartcolorstyle+xml"/>
  <Override PartName="/ppt/theme/themeOverride36.xml" ContentType="application/vnd.openxmlformats-officedocument.themeOverride+xml"/>
  <Override PartName="/ppt/charts/chart42.xml" ContentType="application/vnd.openxmlformats-officedocument.drawingml.chart+xml"/>
  <Override PartName="/ppt/charts/style42.xml" ContentType="application/vnd.ms-office.chartstyle+xml"/>
  <Override PartName="/ppt/charts/colors42.xml" ContentType="application/vnd.ms-office.chartcolorstyle+xml"/>
  <Override PartName="/ppt/theme/themeOverride37.xml" ContentType="application/vnd.openxmlformats-officedocument.themeOverride+xml"/>
  <Override PartName="/ppt/charts/chart43.xml" ContentType="application/vnd.openxmlformats-officedocument.drawingml.chart+xml"/>
  <Override PartName="/ppt/charts/style43.xml" ContentType="application/vnd.ms-office.chartstyle+xml"/>
  <Override PartName="/ppt/charts/colors43.xml" ContentType="application/vnd.ms-office.chartcolorstyle+xml"/>
  <Override PartName="/ppt/theme/themeOverride38.xml" ContentType="application/vnd.openxmlformats-officedocument.themeOverride+xml"/>
  <Override PartName="/ppt/charts/chart44.xml" ContentType="application/vnd.openxmlformats-officedocument.drawingml.chart+xml"/>
  <Override PartName="/ppt/charts/style44.xml" ContentType="application/vnd.ms-office.chartstyle+xml"/>
  <Override PartName="/ppt/charts/colors44.xml" ContentType="application/vnd.ms-office.chartcolorstyle+xml"/>
  <Override PartName="/ppt/theme/themeOverride39.xml" ContentType="application/vnd.openxmlformats-officedocument.themeOverride+xml"/>
  <Override PartName="/ppt/charts/chart45.xml" ContentType="application/vnd.openxmlformats-officedocument.drawingml.chart+xml"/>
  <Override PartName="/ppt/charts/style45.xml" ContentType="application/vnd.ms-office.chartstyle+xml"/>
  <Override PartName="/ppt/charts/colors45.xml" ContentType="application/vnd.ms-office.chartcolorstyle+xml"/>
  <Override PartName="/ppt/theme/themeOverride40.xml" ContentType="application/vnd.openxmlformats-officedocument.themeOverride+xml"/>
  <Override PartName="/ppt/charts/chart46.xml" ContentType="application/vnd.openxmlformats-officedocument.drawingml.chart+xml"/>
  <Override PartName="/ppt/charts/style46.xml" ContentType="application/vnd.ms-office.chartstyle+xml"/>
  <Override PartName="/ppt/charts/colors46.xml" ContentType="application/vnd.ms-office.chartcolorstyle+xml"/>
  <Override PartName="/ppt/theme/themeOverride41.xml" ContentType="application/vnd.openxmlformats-officedocument.themeOverride+xml"/>
  <Override PartName="/ppt/charts/chart47.xml" ContentType="application/vnd.openxmlformats-officedocument.drawingml.chart+xml"/>
  <Override PartName="/ppt/charts/style47.xml" ContentType="application/vnd.ms-office.chartstyle+xml"/>
  <Override PartName="/ppt/charts/colors47.xml" ContentType="application/vnd.ms-office.chartcolorstyle+xml"/>
  <Override PartName="/ppt/theme/themeOverride42.xml" ContentType="application/vnd.openxmlformats-officedocument.themeOverride+xml"/>
  <Override PartName="/ppt/charts/chart48.xml" ContentType="application/vnd.openxmlformats-officedocument.drawingml.chart+xml"/>
  <Override PartName="/ppt/charts/style48.xml" ContentType="application/vnd.ms-office.chartstyle+xml"/>
  <Override PartName="/ppt/charts/colors48.xml" ContentType="application/vnd.ms-office.chartcolorstyle+xml"/>
  <Override PartName="/ppt/theme/themeOverride43.xml" ContentType="application/vnd.openxmlformats-officedocument.themeOverride+xml"/>
  <Override PartName="/ppt/charts/chart49.xml" ContentType="application/vnd.openxmlformats-officedocument.drawingml.chart+xml"/>
  <Override PartName="/ppt/charts/style49.xml" ContentType="application/vnd.ms-office.chartstyle+xml"/>
  <Override PartName="/ppt/charts/colors49.xml" ContentType="application/vnd.ms-office.chartcolorstyle+xml"/>
  <Override PartName="/ppt/theme/themeOverride44.xml" ContentType="application/vnd.openxmlformats-officedocument.themeOverride+xml"/>
  <Override PartName="/ppt/charts/chart50.xml" ContentType="application/vnd.openxmlformats-officedocument.drawingml.chart+xml"/>
  <Override PartName="/ppt/charts/style50.xml" ContentType="application/vnd.ms-office.chartstyle+xml"/>
  <Override PartName="/ppt/charts/colors50.xml" ContentType="application/vnd.ms-office.chartcolorstyle+xml"/>
  <Override PartName="/ppt/theme/themeOverride45.xml" ContentType="application/vnd.openxmlformats-officedocument.themeOverride+xml"/>
  <Override PartName="/ppt/charts/chart51.xml" ContentType="application/vnd.openxmlformats-officedocument.drawingml.chart+xml"/>
  <Override PartName="/ppt/charts/style51.xml" ContentType="application/vnd.ms-office.chartstyle+xml"/>
  <Override PartName="/ppt/charts/colors51.xml" ContentType="application/vnd.ms-office.chartcolorstyle+xml"/>
  <Override PartName="/ppt/theme/themeOverride46.xml" ContentType="application/vnd.openxmlformats-officedocument.themeOverride+xml"/>
  <Override PartName="/ppt/charts/chart52.xml" ContentType="application/vnd.openxmlformats-officedocument.drawingml.chart+xml"/>
  <Override PartName="/ppt/charts/style52.xml" ContentType="application/vnd.ms-office.chartstyle+xml"/>
  <Override PartName="/ppt/charts/colors52.xml" ContentType="application/vnd.ms-office.chartcolorstyle+xml"/>
  <Override PartName="/ppt/theme/themeOverride47.xml" ContentType="application/vnd.openxmlformats-officedocument.themeOverride+xml"/>
  <Override PartName="/ppt/charts/chart53.xml" ContentType="application/vnd.openxmlformats-officedocument.drawingml.chart+xml"/>
  <Override PartName="/ppt/charts/style53.xml" ContentType="application/vnd.ms-office.chartstyle+xml"/>
  <Override PartName="/ppt/charts/colors53.xml" ContentType="application/vnd.ms-office.chartcolorstyle+xml"/>
  <Override PartName="/ppt/theme/themeOverride48.xml" ContentType="application/vnd.openxmlformats-officedocument.themeOverride+xml"/>
  <Override PartName="/ppt/charts/chart54.xml" ContentType="application/vnd.openxmlformats-officedocument.drawingml.chart+xml"/>
  <Override PartName="/ppt/charts/style54.xml" ContentType="application/vnd.ms-office.chartstyle+xml"/>
  <Override PartName="/ppt/charts/colors54.xml" ContentType="application/vnd.ms-office.chartcolorstyle+xml"/>
  <Override PartName="/ppt/theme/themeOverride49.xml" ContentType="application/vnd.openxmlformats-officedocument.themeOverride+xml"/>
  <Override PartName="/ppt/charts/chart55.xml" ContentType="application/vnd.openxmlformats-officedocument.drawingml.chart+xml"/>
  <Override PartName="/ppt/charts/style55.xml" ContentType="application/vnd.ms-office.chartstyle+xml"/>
  <Override PartName="/ppt/charts/colors55.xml" ContentType="application/vnd.ms-office.chartcolorstyle+xml"/>
  <Override PartName="/ppt/theme/themeOverride50.xml" ContentType="application/vnd.openxmlformats-officedocument.themeOverride+xml"/>
  <Override PartName="/ppt/charts/chart56.xml" ContentType="application/vnd.openxmlformats-officedocument.drawingml.chart+xml"/>
  <Override PartName="/ppt/charts/style56.xml" ContentType="application/vnd.ms-office.chartstyle+xml"/>
  <Override PartName="/ppt/charts/colors56.xml" ContentType="application/vnd.ms-office.chartcolorstyle+xml"/>
  <Override PartName="/ppt/theme/themeOverride51.xml" ContentType="application/vnd.openxmlformats-officedocument.themeOverride+xml"/>
  <Override PartName="/ppt/charts/chart57.xml" ContentType="application/vnd.openxmlformats-officedocument.drawingml.chart+xml"/>
  <Override PartName="/ppt/charts/style57.xml" ContentType="application/vnd.ms-office.chartstyle+xml"/>
  <Override PartName="/ppt/charts/colors57.xml" ContentType="application/vnd.ms-office.chartcolorstyle+xml"/>
  <Override PartName="/ppt/theme/themeOverride52.xml" ContentType="application/vnd.openxmlformats-officedocument.themeOverride+xml"/>
  <Override PartName="/ppt/charts/chart58.xml" ContentType="application/vnd.openxmlformats-officedocument.drawingml.chart+xml"/>
  <Override PartName="/ppt/charts/style58.xml" ContentType="application/vnd.ms-office.chartstyle+xml"/>
  <Override PartName="/ppt/charts/colors58.xml" ContentType="application/vnd.ms-office.chartcolorstyle+xml"/>
  <Override PartName="/ppt/theme/themeOverride5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charts/chartEx1.xml" ContentType="application/vnd.ms-office.chartex+xml"/>
  <Override PartName="/ppt/authors.xml" ContentType="application/vnd.ms-powerpoint.authors+xml"/>
  <Override PartName="/ppt/charts/colors110.xml" ContentType="application/vnd.ms-office.chartcolorstyle+xml"/>
  <Override PartName="/ppt/charts/style110.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62" r:id="rId2"/>
    <p:sldId id="301" r:id="rId3"/>
    <p:sldId id="303" r:id="rId4"/>
    <p:sldId id="304" r:id="rId5"/>
    <p:sldId id="264" r:id="rId6"/>
    <p:sldId id="306" r:id="rId7"/>
    <p:sldId id="265" r:id="rId8"/>
    <p:sldId id="266" r:id="rId9"/>
    <p:sldId id="269" r:id="rId10"/>
    <p:sldId id="291" r:id="rId11"/>
    <p:sldId id="274" r:id="rId12"/>
    <p:sldId id="275" r:id="rId13"/>
    <p:sldId id="278" r:id="rId14"/>
    <p:sldId id="292" r:id="rId15"/>
    <p:sldId id="308" r:id="rId16"/>
    <p:sldId id="315" r:id="rId17"/>
    <p:sldId id="276" r:id="rId18"/>
    <p:sldId id="309" r:id="rId19"/>
    <p:sldId id="310" r:id="rId20"/>
    <p:sldId id="293" r:id="rId21"/>
    <p:sldId id="277" r:id="rId22"/>
    <p:sldId id="294" r:id="rId23"/>
    <p:sldId id="312" r:id="rId24"/>
    <p:sldId id="279" r:id="rId25"/>
    <p:sldId id="295" r:id="rId26"/>
    <p:sldId id="281" r:id="rId27"/>
    <p:sldId id="297" r:id="rId28"/>
    <p:sldId id="296" r:id="rId29"/>
    <p:sldId id="285" r:id="rId30"/>
    <p:sldId id="282" r:id="rId31"/>
    <p:sldId id="298" r:id="rId32"/>
    <p:sldId id="283" r:id="rId33"/>
    <p:sldId id="287" r:id="rId34"/>
    <p:sldId id="284" r:id="rId35"/>
    <p:sldId id="299" r:id="rId36"/>
    <p:sldId id="289" r:id="rId37"/>
    <p:sldId id="286" r:id="rId38"/>
    <p:sldId id="300" r:id="rId39"/>
    <p:sldId id="288" r:id="rId40"/>
    <p:sldId id="326" r:id="rId41"/>
    <p:sldId id="325" r:id="rId42"/>
  </p:sldIdLst>
  <p:sldSz cx="12192000" cy="6858000"/>
  <p:notesSz cx="6858000" cy="9144000"/>
  <p:defaultText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CEDC48-A609-4047-4151-1CB355748F85}" name="Dan M" initials="D" userId="Dan M"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a:srgbClr val="0F9ED5"/>
    <a:srgbClr val="FFC000"/>
    <a:srgbClr val="4472C4"/>
    <a:srgbClr val="E8E8E8"/>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45" autoAdjust="0"/>
    <p:restoredTop sz="94660"/>
  </p:normalViewPr>
  <p:slideViewPr>
    <p:cSldViewPr snapToGrid="0">
      <p:cViewPr varScale="1">
        <p:scale>
          <a:sx n="74" d="100"/>
          <a:sy n="74" d="100"/>
        </p:scale>
        <p:origin x="7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dorin\Desktop\920\920-24.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dorin\Desktop\920-24.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dorin\Desktop\920-24.xlsx" TargetMode="External"/></Relationships>
</file>

<file path=ppt/charts/_rels/chart12.xml.rels><?xml version="1.0" encoding="UTF-8" standalone="yes"?>
<Relationships xmlns="http://schemas.openxmlformats.org/package/2006/relationships"><Relationship Id="rId3" Type="http://schemas.openxmlformats.org/officeDocument/2006/relationships/oleObject" Target="file:///C:\Users\dorin\Desktop\920-24.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C:\Users\dorin\Desktop\920-24.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dorin\Desktop\920-24.xlsx" TargetMode="External"/></Relationships>
</file>

<file path=ppt/charts/_rels/chart15.xml.rels><?xml version="1.0" encoding="UTF-8" standalone="yes"?>
<Relationships xmlns="http://schemas.openxmlformats.org/package/2006/relationships"><Relationship Id="rId3" Type="http://schemas.openxmlformats.org/officeDocument/2006/relationships/oleObject" Target="file:///C:\Users\dorin\Desktop\920-24.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oleObject" Target="file:///C:\Users\dorin\Desktop\920-24.xlsx"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oleObject" Target="file:///C:\Users\dorin\Desktop\920-24.xlsx" TargetMode="Externa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oleObject" Target="file:///C:\Users\dorin\Desktop\920\920-24.xlsx" TargetMode="Externa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oleObject" Target="file:///C:\Users\dorin\Desktop\920-24.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dorin\Desktop\920\920-24.xlsx" TargetMode="External"/></Relationships>
</file>

<file path=ppt/charts/_rels/chart20.xml.rels><?xml version="1.0" encoding="UTF-8" standalone="yes"?>
<Relationships xmlns="http://schemas.openxmlformats.org/package/2006/relationships"><Relationship Id="rId3" Type="http://schemas.openxmlformats.org/officeDocument/2006/relationships/oleObject" Target="file:///C:\Users\dorin\Desktop\920\920-24.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themeOverride" Target="../theme/themeOverride18.xm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oleObject" Target="file:///C:\Users\dorin\Desktop\920\920-24.xlsx" TargetMode="External"/></Relationships>
</file>

<file path=ppt/charts/_rels/chart22.xml.rels><?xml version="1.0" encoding="UTF-8" standalone="yes"?>
<Relationships xmlns="http://schemas.openxmlformats.org/package/2006/relationships"><Relationship Id="rId3" Type="http://schemas.openxmlformats.org/officeDocument/2006/relationships/oleObject" Target="file:///C:\Users\dorin\Desktop\920\920-24.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themeOverride" Target="../theme/themeOverride19.xml"/><Relationship Id="rId2" Type="http://schemas.microsoft.com/office/2011/relationships/chartColorStyle" Target="colors23.xml"/><Relationship Id="rId1" Type="http://schemas.microsoft.com/office/2011/relationships/chartStyle" Target="style23.xml"/><Relationship Id="rId4" Type="http://schemas.openxmlformats.org/officeDocument/2006/relationships/oleObject" Target="file:///C:\Users\dorin\Desktop\920\920-24.xlsx" TargetMode="External"/></Relationships>
</file>

<file path=ppt/charts/_rels/chart24.xml.rels><?xml version="1.0" encoding="UTF-8" standalone="yes"?>
<Relationships xmlns="http://schemas.openxmlformats.org/package/2006/relationships"><Relationship Id="rId3" Type="http://schemas.openxmlformats.org/officeDocument/2006/relationships/themeOverride" Target="../theme/themeOverride20.xml"/><Relationship Id="rId2" Type="http://schemas.microsoft.com/office/2011/relationships/chartColorStyle" Target="colors24.xml"/><Relationship Id="rId1" Type="http://schemas.microsoft.com/office/2011/relationships/chartStyle" Target="style24.xml"/><Relationship Id="rId4" Type="http://schemas.openxmlformats.org/officeDocument/2006/relationships/oleObject" Target="file:///C:\Users\dorin\Desktop\920\920-24.xlsx" TargetMode="External"/></Relationships>
</file>

<file path=ppt/charts/_rels/chart25.xml.rels><?xml version="1.0" encoding="UTF-8" standalone="yes"?>
<Relationships xmlns="http://schemas.openxmlformats.org/package/2006/relationships"><Relationship Id="rId3" Type="http://schemas.openxmlformats.org/officeDocument/2006/relationships/themeOverride" Target="../theme/themeOverride21.xml"/><Relationship Id="rId2" Type="http://schemas.microsoft.com/office/2011/relationships/chartColorStyle" Target="colors25.xml"/><Relationship Id="rId1" Type="http://schemas.microsoft.com/office/2011/relationships/chartStyle" Target="style25.xml"/><Relationship Id="rId4" Type="http://schemas.openxmlformats.org/officeDocument/2006/relationships/oleObject" Target="file:///C:\Users\dorin\Desktop\920-24.xlsx" TargetMode="External"/></Relationships>
</file>

<file path=ppt/charts/_rels/chart26.xml.rels><?xml version="1.0" encoding="UTF-8" standalone="yes"?>
<Relationships xmlns="http://schemas.openxmlformats.org/package/2006/relationships"><Relationship Id="rId3" Type="http://schemas.openxmlformats.org/officeDocument/2006/relationships/oleObject" Target="file:///C:\Users\dorin\Desktop\920\920-24.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themeOverride" Target="../theme/themeOverride22.xm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oleObject" Target="file:///C:\Users\dorin\Desktop\920\920-24.xlsx" TargetMode="External"/></Relationships>
</file>

<file path=ppt/charts/_rels/chart28.xml.rels><?xml version="1.0" encoding="UTF-8" standalone="yes"?>
<Relationships xmlns="http://schemas.openxmlformats.org/package/2006/relationships"><Relationship Id="rId3" Type="http://schemas.openxmlformats.org/officeDocument/2006/relationships/themeOverride" Target="../theme/themeOverride23.xml"/><Relationship Id="rId2" Type="http://schemas.microsoft.com/office/2011/relationships/chartColorStyle" Target="colors28.xml"/><Relationship Id="rId1" Type="http://schemas.microsoft.com/office/2011/relationships/chartStyle" Target="style28.xml"/><Relationship Id="rId4" Type="http://schemas.openxmlformats.org/officeDocument/2006/relationships/oleObject" Target="file:///C:\Users\dorin\Desktop\920-24.xlsx" TargetMode="External"/></Relationships>
</file>

<file path=ppt/charts/_rels/chart29.xml.rels><?xml version="1.0" encoding="UTF-8" standalone="yes"?>
<Relationships xmlns="http://schemas.openxmlformats.org/package/2006/relationships"><Relationship Id="rId3" Type="http://schemas.openxmlformats.org/officeDocument/2006/relationships/themeOverride" Target="../theme/themeOverride24.xml"/><Relationship Id="rId2" Type="http://schemas.microsoft.com/office/2011/relationships/chartColorStyle" Target="colors29.xml"/><Relationship Id="rId1" Type="http://schemas.microsoft.com/office/2011/relationships/chartStyle" Target="style29.xml"/><Relationship Id="rId4" Type="http://schemas.openxmlformats.org/officeDocument/2006/relationships/oleObject" Target="file:///C:\Users\dorin\Desktop\920-24.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dorin\Desktop\920-24.xlsx" TargetMode="External"/></Relationships>
</file>

<file path=ppt/charts/_rels/chart30.xml.rels><?xml version="1.0" encoding="UTF-8" standalone="yes"?>
<Relationships xmlns="http://schemas.openxmlformats.org/package/2006/relationships"><Relationship Id="rId3" Type="http://schemas.openxmlformats.org/officeDocument/2006/relationships/themeOverride" Target="../theme/themeOverride25.xml"/><Relationship Id="rId2" Type="http://schemas.microsoft.com/office/2011/relationships/chartColorStyle" Target="colors30.xml"/><Relationship Id="rId1" Type="http://schemas.microsoft.com/office/2011/relationships/chartStyle" Target="style30.xml"/><Relationship Id="rId4" Type="http://schemas.openxmlformats.org/officeDocument/2006/relationships/oleObject" Target="file:///C:\Users\dorin\Desktop\920-24.xlsx" TargetMode="External"/></Relationships>
</file>

<file path=ppt/charts/_rels/chart31.xml.rels><?xml version="1.0" encoding="UTF-8" standalone="yes"?>
<Relationships xmlns="http://schemas.openxmlformats.org/package/2006/relationships"><Relationship Id="rId3" Type="http://schemas.openxmlformats.org/officeDocument/2006/relationships/themeOverride" Target="../theme/themeOverride26.xml"/><Relationship Id="rId2" Type="http://schemas.microsoft.com/office/2011/relationships/chartColorStyle" Target="colors31.xml"/><Relationship Id="rId1" Type="http://schemas.microsoft.com/office/2011/relationships/chartStyle" Target="style31.xml"/><Relationship Id="rId4" Type="http://schemas.openxmlformats.org/officeDocument/2006/relationships/oleObject" Target="file:///C:\Users\dorin\Desktop\920-24.xlsx" TargetMode="External"/></Relationships>
</file>

<file path=ppt/charts/_rels/chart32.xml.rels><?xml version="1.0" encoding="UTF-8" standalone="yes"?>
<Relationships xmlns="http://schemas.openxmlformats.org/package/2006/relationships"><Relationship Id="rId3" Type="http://schemas.openxmlformats.org/officeDocument/2006/relationships/themeOverride" Target="../theme/themeOverride27.xml"/><Relationship Id="rId2" Type="http://schemas.microsoft.com/office/2011/relationships/chartColorStyle" Target="colors32.xml"/><Relationship Id="rId1" Type="http://schemas.microsoft.com/office/2011/relationships/chartStyle" Target="style32.xml"/><Relationship Id="rId4" Type="http://schemas.openxmlformats.org/officeDocument/2006/relationships/oleObject" Target="file:///C:\Users\dorin\Desktop\920-24.xlsx" TargetMode="External"/></Relationships>
</file>

<file path=ppt/charts/_rels/chart33.xml.rels><?xml version="1.0" encoding="UTF-8" standalone="yes"?>
<Relationships xmlns="http://schemas.openxmlformats.org/package/2006/relationships"><Relationship Id="rId3" Type="http://schemas.openxmlformats.org/officeDocument/2006/relationships/themeOverride" Target="../theme/themeOverride28.xml"/><Relationship Id="rId2" Type="http://schemas.microsoft.com/office/2011/relationships/chartColorStyle" Target="colors33.xml"/><Relationship Id="rId1" Type="http://schemas.microsoft.com/office/2011/relationships/chartStyle" Target="style33.xml"/><Relationship Id="rId4" Type="http://schemas.openxmlformats.org/officeDocument/2006/relationships/oleObject" Target="file:///C:\Users\dorin\Desktop\920-24.xlsx" TargetMode="External"/></Relationships>
</file>

<file path=ppt/charts/_rels/chart34.xml.rels><?xml version="1.0" encoding="UTF-8" standalone="yes"?>
<Relationships xmlns="http://schemas.openxmlformats.org/package/2006/relationships"><Relationship Id="rId3" Type="http://schemas.openxmlformats.org/officeDocument/2006/relationships/themeOverride" Target="../theme/themeOverride29.xml"/><Relationship Id="rId2" Type="http://schemas.microsoft.com/office/2011/relationships/chartColorStyle" Target="colors34.xml"/><Relationship Id="rId1" Type="http://schemas.microsoft.com/office/2011/relationships/chartStyle" Target="style34.xml"/><Relationship Id="rId4" Type="http://schemas.openxmlformats.org/officeDocument/2006/relationships/oleObject" Target="file:///C:\Users\dorin\Desktop\920-24.xlsx" TargetMode="External"/></Relationships>
</file>

<file path=ppt/charts/_rels/chart35.xml.rels><?xml version="1.0" encoding="UTF-8" standalone="yes"?>
<Relationships xmlns="http://schemas.openxmlformats.org/package/2006/relationships"><Relationship Id="rId3" Type="http://schemas.openxmlformats.org/officeDocument/2006/relationships/themeOverride" Target="../theme/themeOverride30.xml"/><Relationship Id="rId2" Type="http://schemas.microsoft.com/office/2011/relationships/chartColorStyle" Target="colors35.xml"/><Relationship Id="rId1" Type="http://schemas.microsoft.com/office/2011/relationships/chartStyle" Target="style35.xml"/><Relationship Id="rId4" Type="http://schemas.openxmlformats.org/officeDocument/2006/relationships/oleObject" Target="file:///C:\Users\dorin\Desktop\920-24.xlsx" TargetMode="External"/></Relationships>
</file>

<file path=ppt/charts/_rels/chart36.xml.rels><?xml version="1.0" encoding="UTF-8" standalone="yes"?>
<Relationships xmlns="http://schemas.openxmlformats.org/package/2006/relationships"><Relationship Id="rId3" Type="http://schemas.openxmlformats.org/officeDocument/2006/relationships/themeOverride" Target="../theme/themeOverride31.xml"/><Relationship Id="rId2" Type="http://schemas.microsoft.com/office/2011/relationships/chartColorStyle" Target="colors36.xml"/><Relationship Id="rId1" Type="http://schemas.microsoft.com/office/2011/relationships/chartStyle" Target="style36.xml"/><Relationship Id="rId4" Type="http://schemas.openxmlformats.org/officeDocument/2006/relationships/oleObject" Target="file:///C:\Users\dorin\Desktop\920-24.xlsx" TargetMode="External"/></Relationships>
</file>

<file path=ppt/charts/_rels/chart37.xml.rels><?xml version="1.0" encoding="UTF-8" standalone="yes"?>
<Relationships xmlns="http://schemas.openxmlformats.org/package/2006/relationships"><Relationship Id="rId3" Type="http://schemas.openxmlformats.org/officeDocument/2006/relationships/themeOverride" Target="../theme/themeOverride32.xml"/><Relationship Id="rId2" Type="http://schemas.microsoft.com/office/2011/relationships/chartColorStyle" Target="colors37.xml"/><Relationship Id="rId1" Type="http://schemas.microsoft.com/office/2011/relationships/chartStyle" Target="style37.xml"/><Relationship Id="rId4" Type="http://schemas.openxmlformats.org/officeDocument/2006/relationships/oleObject" Target="file:///C:\Users\dorin\Desktop\920-24.xlsx" TargetMode="External"/></Relationships>
</file>

<file path=ppt/charts/_rels/chart38.xml.rels><?xml version="1.0" encoding="UTF-8" standalone="yes"?>
<Relationships xmlns="http://schemas.openxmlformats.org/package/2006/relationships"><Relationship Id="rId3" Type="http://schemas.openxmlformats.org/officeDocument/2006/relationships/themeOverride" Target="../theme/themeOverride33.xml"/><Relationship Id="rId2" Type="http://schemas.microsoft.com/office/2011/relationships/chartColorStyle" Target="colors38.xml"/><Relationship Id="rId1" Type="http://schemas.microsoft.com/office/2011/relationships/chartStyle" Target="style38.xml"/><Relationship Id="rId4" Type="http://schemas.openxmlformats.org/officeDocument/2006/relationships/oleObject" Target="file:///C:\Users\dorin\Desktop\920-24.xlsx" TargetMode="External"/></Relationships>
</file>

<file path=ppt/charts/_rels/chart39.xml.rels><?xml version="1.0" encoding="UTF-8" standalone="yes"?>
<Relationships xmlns="http://schemas.openxmlformats.org/package/2006/relationships"><Relationship Id="rId3" Type="http://schemas.openxmlformats.org/officeDocument/2006/relationships/themeOverride" Target="../theme/themeOverride34.xml"/><Relationship Id="rId2" Type="http://schemas.microsoft.com/office/2011/relationships/chartColorStyle" Target="colors39.xml"/><Relationship Id="rId1" Type="http://schemas.microsoft.com/office/2011/relationships/chartStyle" Target="style39.xml"/><Relationship Id="rId4" Type="http://schemas.openxmlformats.org/officeDocument/2006/relationships/oleObject" Target="file:///C:\Users\dorin\Desktop\920-24.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dorin\Desktop\920-24.xlsx" TargetMode="External"/></Relationships>
</file>

<file path=ppt/charts/_rels/chart40.xml.rels><?xml version="1.0" encoding="UTF-8" standalone="yes"?>
<Relationships xmlns="http://schemas.openxmlformats.org/package/2006/relationships"><Relationship Id="rId3" Type="http://schemas.openxmlformats.org/officeDocument/2006/relationships/themeOverride" Target="../theme/themeOverride35.xml"/><Relationship Id="rId2" Type="http://schemas.microsoft.com/office/2011/relationships/chartColorStyle" Target="colors40.xml"/><Relationship Id="rId1" Type="http://schemas.microsoft.com/office/2011/relationships/chartStyle" Target="style40.xml"/><Relationship Id="rId4" Type="http://schemas.openxmlformats.org/officeDocument/2006/relationships/oleObject" Target="file:///C:\Users\dorin\Desktop\920-24.xlsx" TargetMode="External"/></Relationships>
</file>

<file path=ppt/charts/_rels/chart41.xml.rels><?xml version="1.0" encoding="UTF-8" standalone="yes"?>
<Relationships xmlns="http://schemas.openxmlformats.org/package/2006/relationships"><Relationship Id="rId3" Type="http://schemas.openxmlformats.org/officeDocument/2006/relationships/themeOverride" Target="../theme/themeOverride36.xml"/><Relationship Id="rId2" Type="http://schemas.microsoft.com/office/2011/relationships/chartColorStyle" Target="colors41.xml"/><Relationship Id="rId1" Type="http://schemas.microsoft.com/office/2011/relationships/chartStyle" Target="style41.xml"/><Relationship Id="rId4" Type="http://schemas.openxmlformats.org/officeDocument/2006/relationships/oleObject" Target="file:///C:\Users\dorin\Desktop\920-24.xlsx" TargetMode="External"/></Relationships>
</file>

<file path=ppt/charts/_rels/chart42.xml.rels><?xml version="1.0" encoding="UTF-8" standalone="yes"?>
<Relationships xmlns="http://schemas.openxmlformats.org/package/2006/relationships"><Relationship Id="rId3" Type="http://schemas.openxmlformats.org/officeDocument/2006/relationships/themeOverride" Target="../theme/themeOverride37.xml"/><Relationship Id="rId2" Type="http://schemas.microsoft.com/office/2011/relationships/chartColorStyle" Target="colors42.xml"/><Relationship Id="rId1" Type="http://schemas.microsoft.com/office/2011/relationships/chartStyle" Target="style42.xml"/><Relationship Id="rId4" Type="http://schemas.openxmlformats.org/officeDocument/2006/relationships/oleObject" Target="file:///C:\Users\dorin\Desktop\920-24.xlsx" TargetMode="External"/></Relationships>
</file>

<file path=ppt/charts/_rels/chart43.xml.rels><?xml version="1.0" encoding="UTF-8" standalone="yes"?>
<Relationships xmlns="http://schemas.openxmlformats.org/package/2006/relationships"><Relationship Id="rId3" Type="http://schemas.openxmlformats.org/officeDocument/2006/relationships/themeOverride" Target="../theme/themeOverride38.xml"/><Relationship Id="rId2" Type="http://schemas.microsoft.com/office/2011/relationships/chartColorStyle" Target="colors43.xml"/><Relationship Id="rId1" Type="http://schemas.microsoft.com/office/2011/relationships/chartStyle" Target="style43.xml"/><Relationship Id="rId4" Type="http://schemas.openxmlformats.org/officeDocument/2006/relationships/oleObject" Target="file:///C:\Users\dorin\Desktop\920-24.xlsx" TargetMode="External"/></Relationships>
</file>

<file path=ppt/charts/_rels/chart44.xml.rels><?xml version="1.0" encoding="UTF-8" standalone="yes"?>
<Relationships xmlns="http://schemas.openxmlformats.org/package/2006/relationships"><Relationship Id="rId3" Type="http://schemas.openxmlformats.org/officeDocument/2006/relationships/themeOverride" Target="../theme/themeOverride39.xml"/><Relationship Id="rId2" Type="http://schemas.microsoft.com/office/2011/relationships/chartColorStyle" Target="colors44.xml"/><Relationship Id="rId1" Type="http://schemas.microsoft.com/office/2011/relationships/chartStyle" Target="style44.xml"/><Relationship Id="rId4" Type="http://schemas.openxmlformats.org/officeDocument/2006/relationships/oleObject" Target="file:///C:\Users\dorin\Desktop\920-24.xlsx" TargetMode="External"/></Relationships>
</file>

<file path=ppt/charts/_rels/chart45.xml.rels><?xml version="1.0" encoding="UTF-8" standalone="yes"?>
<Relationships xmlns="http://schemas.openxmlformats.org/package/2006/relationships"><Relationship Id="rId3" Type="http://schemas.openxmlformats.org/officeDocument/2006/relationships/themeOverride" Target="../theme/themeOverride40.xml"/><Relationship Id="rId2" Type="http://schemas.microsoft.com/office/2011/relationships/chartColorStyle" Target="colors45.xml"/><Relationship Id="rId1" Type="http://schemas.microsoft.com/office/2011/relationships/chartStyle" Target="style45.xml"/><Relationship Id="rId4" Type="http://schemas.openxmlformats.org/officeDocument/2006/relationships/oleObject" Target="file:///C:\Users\dorin\Desktop\920-24.xlsx" TargetMode="External"/></Relationships>
</file>

<file path=ppt/charts/_rels/chart46.xml.rels><?xml version="1.0" encoding="UTF-8" standalone="yes"?>
<Relationships xmlns="http://schemas.openxmlformats.org/package/2006/relationships"><Relationship Id="rId3" Type="http://schemas.openxmlformats.org/officeDocument/2006/relationships/themeOverride" Target="../theme/themeOverride41.xml"/><Relationship Id="rId2" Type="http://schemas.microsoft.com/office/2011/relationships/chartColorStyle" Target="colors46.xml"/><Relationship Id="rId1" Type="http://schemas.microsoft.com/office/2011/relationships/chartStyle" Target="style46.xml"/><Relationship Id="rId4" Type="http://schemas.openxmlformats.org/officeDocument/2006/relationships/oleObject" Target="file:///C:\Users\dorin\Desktop\920-24.xlsx" TargetMode="External"/></Relationships>
</file>

<file path=ppt/charts/_rels/chart47.xml.rels><?xml version="1.0" encoding="UTF-8" standalone="yes"?>
<Relationships xmlns="http://schemas.openxmlformats.org/package/2006/relationships"><Relationship Id="rId3" Type="http://schemas.openxmlformats.org/officeDocument/2006/relationships/themeOverride" Target="../theme/themeOverride42.xml"/><Relationship Id="rId2" Type="http://schemas.microsoft.com/office/2011/relationships/chartColorStyle" Target="colors47.xml"/><Relationship Id="rId1" Type="http://schemas.microsoft.com/office/2011/relationships/chartStyle" Target="style47.xml"/><Relationship Id="rId4" Type="http://schemas.openxmlformats.org/officeDocument/2006/relationships/oleObject" Target="file:///C:\Users\dorin\Desktop\920-24.xlsx" TargetMode="External"/></Relationships>
</file>

<file path=ppt/charts/_rels/chart48.xml.rels><?xml version="1.0" encoding="UTF-8" standalone="yes"?>
<Relationships xmlns="http://schemas.openxmlformats.org/package/2006/relationships"><Relationship Id="rId3" Type="http://schemas.openxmlformats.org/officeDocument/2006/relationships/themeOverride" Target="../theme/themeOverride43.xml"/><Relationship Id="rId2" Type="http://schemas.microsoft.com/office/2011/relationships/chartColorStyle" Target="colors48.xml"/><Relationship Id="rId1" Type="http://schemas.microsoft.com/office/2011/relationships/chartStyle" Target="style48.xml"/><Relationship Id="rId4" Type="http://schemas.openxmlformats.org/officeDocument/2006/relationships/oleObject" Target="file:///C:\Users\dorin\Desktop\920-24.xlsx" TargetMode="External"/></Relationships>
</file>

<file path=ppt/charts/_rels/chart49.xml.rels><?xml version="1.0" encoding="UTF-8" standalone="yes"?>
<Relationships xmlns="http://schemas.openxmlformats.org/package/2006/relationships"><Relationship Id="rId3" Type="http://schemas.openxmlformats.org/officeDocument/2006/relationships/themeOverride" Target="../theme/themeOverride44.xml"/><Relationship Id="rId2" Type="http://schemas.microsoft.com/office/2011/relationships/chartColorStyle" Target="colors49.xml"/><Relationship Id="rId1" Type="http://schemas.microsoft.com/office/2011/relationships/chartStyle" Target="style49.xml"/><Relationship Id="rId4" Type="http://schemas.openxmlformats.org/officeDocument/2006/relationships/oleObject" Target="file:///C:\Users\dorin\Desktop\920\920-24.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dorin\Desktop\920-24.xlsx" TargetMode="External"/></Relationships>
</file>

<file path=ppt/charts/_rels/chart50.xml.rels><?xml version="1.0" encoding="UTF-8" standalone="yes"?>
<Relationships xmlns="http://schemas.openxmlformats.org/package/2006/relationships"><Relationship Id="rId3" Type="http://schemas.openxmlformats.org/officeDocument/2006/relationships/themeOverride" Target="../theme/themeOverride45.xml"/><Relationship Id="rId2" Type="http://schemas.microsoft.com/office/2011/relationships/chartColorStyle" Target="colors50.xml"/><Relationship Id="rId1" Type="http://schemas.microsoft.com/office/2011/relationships/chartStyle" Target="style50.xml"/><Relationship Id="rId4" Type="http://schemas.openxmlformats.org/officeDocument/2006/relationships/oleObject" Target="file:///C:\Users\dorin\Desktop\920\920-24.xlsx" TargetMode="External"/></Relationships>
</file>

<file path=ppt/charts/_rels/chart51.xml.rels><?xml version="1.0" encoding="UTF-8" standalone="yes"?>
<Relationships xmlns="http://schemas.openxmlformats.org/package/2006/relationships"><Relationship Id="rId3" Type="http://schemas.openxmlformats.org/officeDocument/2006/relationships/themeOverride" Target="../theme/themeOverride46.xml"/><Relationship Id="rId2" Type="http://schemas.microsoft.com/office/2011/relationships/chartColorStyle" Target="colors51.xml"/><Relationship Id="rId1" Type="http://schemas.microsoft.com/office/2011/relationships/chartStyle" Target="style51.xml"/><Relationship Id="rId4" Type="http://schemas.openxmlformats.org/officeDocument/2006/relationships/oleObject" Target="file:///C:\Users\dorin\Desktop\920-24.xlsx" TargetMode="External"/></Relationships>
</file>

<file path=ppt/charts/_rels/chart52.xml.rels><?xml version="1.0" encoding="UTF-8" standalone="yes"?>
<Relationships xmlns="http://schemas.openxmlformats.org/package/2006/relationships"><Relationship Id="rId3" Type="http://schemas.openxmlformats.org/officeDocument/2006/relationships/themeOverride" Target="../theme/themeOverride47.xml"/><Relationship Id="rId2" Type="http://schemas.microsoft.com/office/2011/relationships/chartColorStyle" Target="colors52.xml"/><Relationship Id="rId1" Type="http://schemas.microsoft.com/office/2011/relationships/chartStyle" Target="style52.xml"/><Relationship Id="rId4" Type="http://schemas.openxmlformats.org/officeDocument/2006/relationships/oleObject" Target="file:///C:\Users\dorin\Desktop\920-24.xlsx" TargetMode="External"/></Relationships>
</file>

<file path=ppt/charts/_rels/chart53.xml.rels><?xml version="1.0" encoding="UTF-8" standalone="yes"?>
<Relationships xmlns="http://schemas.openxmlformats.org/package/2006/relationships"><Relationship Id="rId3" Type="http://schemas.openxmlformats.org/officeDocument/2006/relationships/themeOverride" Target="../theme/themeOverride48.xml"/><Relationship Id="rId2" Type="http://schemas.microsoft.com/office/2011/relationships/chartColorStyle" Target="colors53.xml"/><Relationship Id="rId1" Type="http://schemas.microsoft.com/office/2011/relationships/chartStyle" Target="style53.xml"/><Relationship Id="rId4" Type="http://schemas.openxmlformats.org/officeDocument/2006/relationships/oleObject" Target="file:///C:\Users\dorin\Desktop\920-24.xlsx" TargetMode="External"/></Relationships>
</file>

<file path=ppt/charts/_rels/chart54.xml.rels><?xml version="1.0" encoding="UTF-8" standalone="yes"?>
<Relationships xmlns="http://schemas.openxmlformats.org/package/2006/relationships"><Relationship Id="rId3" Type="http://schemas.openxmlformats.org/officeDocument/2006/relationships/themeOverride" Target="../theme/themeOverride49.xml"/><Relationship Id="rId2" Type="http://schemas.microsoft.com/office/2011/relationships/chartColorStyle" Target="colors54.xml"/><Relationship Id="rId1" Type="http://schemas.microsoft.com/office/2011/relationships/chartStyle" Target="style54.xml"/><Relationship Id="rId4" Type="http://schemas.openxmlformats.org/officeDocument/2006/relationships/oleObject" Target="file:///C:\Users\dorin\Desktop\920-24.xlsx" TargetMode="External"/></Relationships>
</file>

<file path=ppt/charts/_rels/chart55.xml.rels><?xml version="1.0" encoding="UTF-8" standalone="yes"?>
<Relationships xmlns="http://schemas.openxmlformats.org/package/2006/relationships"><Relationship Id="rId3" Type="http://schemas.openxmlformats.org/officeDocument/2006/relationships/themeOverride" Target="../theme/themeOverride50.xml"/><Relationship Id="rId2" Type="http://schemas.microsoft.com/office/2011/relationships/chartColorStyle" Target="colors55.xml"/><Relationship Id="rId1" Type="http://schemas.microsoft.com/office/2011/relationships/chartStyle" Target="style55.xml"/><Relationship Id="rId4" Type="http://schemas.openxmlformats.org/officeDocument/2006/relationships/oleObject" Target="file:///C:\Users\dorin\Desktop\920\920-24.xlsx" TargetMode="External"/></Relationships>
</file>

<file path=ppt/charts/_rels/chart56.xml.rels><?xml version="1.0" encoding="UTF-8" standalone="yes"?>
<Relationships xmlns="http://schemas.openxmlformats.org/package/2006/relationships"><Relationship Id="rId3" Type="http://schemas.openxmlformats.org/officeDocument/2006/relationships/themeOverride" Target="../theme/themeOverride51.xml"/><Relationship Id="rId2" Type="http://schemas.microsoft.com/office/2011/relationships/chartColorStyle" Target="colors56.xml"/><Relationship Id="rId1" Type="http://schemas.microsoft.com/office/2011/relationships/chartStyle" Target="style56.xml"/><Relationship Id="rId4" Type="http://schemas.openxmlformats.org/officeDocument/2006/relationships/oleObject" Target="file:///C:\Users\dorin\Desktop\920\920-24.xlsx" TargetMode="External"/></Relationships>
</file>

<file path=ppt/charts/_rels/chart57.xml.rels><?xml version="1.0" encoding="UTF-8" standalone="yes"?>
<Relationships xmlns="http://schemas.openxmlformats.org/package/2006/relationships"><Relationship Id="rId3" Type="http://schemas.openxmlformats.org/officeDocument/2006/relationships/themeOverride" Target="../theme/themeOverride52.xml"/><Relationship Id="rId2" Type="http://schemas.microsoft.com/office/2011/relationships/chartColorStyle" Target="colors57.xml"/><Relationship Id="rId1" Type="http://schemas.microsoft.com/office/2011/relationships/chartStyle" Target="style57.xml"/><Relationship Id="rId4" Type="http://schemas.openxmlformats.org/officeDocument/2006/relationships/oleObject" Target="file:///C:\Users\dorin\Desktop\920-24.xlsx" TargetMode="External"/></Relationships>
</file>

<file path=ppt/charts/_rels/chart58.xml.rels><?xml version="1.0" encoding="UTF-8" standalone="yes"?>
<Relationships xmlns="http://schemas.openxmlformats.org/package/2006/relationships"><Relationship Id="rId3" Type="http://schemas.openxmlformats.org/officeDocument/2006/relationships/themeOverride" Target="../theme/themeOverride53.xml"/><Relationship Id="rId2" Type="http://schemas.microsoft.com/office/2011/relationships/chartColorStyle" Target="colors58.xml"/><Relationship Id="rId1" Type="http://schemas.microsoft.com/office/2011/relationships/chartStyle" Target="style58.xml"/><Relationship Id="rId4" Type="http://schemas.openxmlformats.org/officeDocument/2006/relationships/oleObject" Target="file:///C:\Users\dorin\Desktop\920-24.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dorin\Desktop\920-24.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dorin\Desktop\920-24.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dorin\Desktop\920-24.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dorin\Desktop\920-24.xlsx" TargetMode="External"/></Relationships>
</file>

<file path=ppt/charts/_rels/chartEx1.xml.rels><?xml version="1.0" encoding="UTF-8" standalone="yes"?>
<Relationships xmlns="http://schemas.openxmlformats.org/package/2006/relationships"><Relationship Id="rId3" Type="http://schemas.microsoft.com/office/2011/relationships/chartColorStyle" Target="colors110.xml"/><Relationship Id="rId2" Type="http://schemas.microsoft.com/office/2011/relationships/chartStyle" Target="style110.xml"/><Relationship Id="rId1" Type="http://schemas.openxmlformats.org/officeDocument/2006/relationships/oleObject" Target="file:///C:\Users\dorin\Desktop\920\9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rgbClr val="C00000"/>
                </a:solidFill>
                <a:latin typeface="Aptos Display" panose="020B0004020202020204" pitchFamily="34" charset="0"/>
                <a:ea typeface="+mn-ea"/>
                <a:cs typeface="+mn-cs"/>
              </a:defRPr>
            </a:pPr>
            <a:r>
              <a:rPr lang="ro-RO" sz="2000" dirty="0">
                <a:solidFill>
                  <a:srgbClr val="C00000"/>
                </a:solidFill>
              </a:rPr>
              <a:t>Tipul</a:t>
            </a:r>
            <a:r>
              <a:rPr lang="ro-RO" sz="2000" baseline="0" dirty="0">
                <a:solidFill>
                  <a:srgbClr val="C00000"/>
                </a:solidFill>
              </a:rPr>
              <a:t> companiei (%)</a:t>
            </a:r>
            <a:endParaRPr lang="ro-RO" sz="2000" dirty="0">
              <a:solidFill>
                <a:srgbClr val="C00000"/>
              </a:solidFill>
            </a:endParaRPr>
          </a:p>
        </c:rich>
      </c:tx>
      <c:layout>
        <c:manualLayout>
          <c:xMode val="edge"/>
          <c:yMode val="edge"/>
          <c:x val="1.9011479532931242E-2"/>
          <c:y val="2.9607518900551947E-3"/>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rgbClr val="C00000"/>
              </a:solidFill>
              <a:latin typeface="Aptos Display" panose="020B0004020202020204" pitchFamily="34" charset="0"/>
              <a:ea typeface="+mn-ea"/>
              <a:cs typeface="+mn-cs"/>
            </a:defRPr>
          </a:pPr>
          <a:endParaRPr lang="ru-RU"/>
        </a:p>
      </c:txPr>
    </c:title>
    <c:autoTitleDeleted val="0"/>
    <c:plotArea>
      <c:layout>
        <c:manualLayout>
          <c:layoutTarget val="inner"/>
          <c:xMode val="edge"/>
          <c:yMode val="edge"/>
          <c:x val="0.11847828258299908"/>
          <c:y val="0.10943348465474335"/>
          <c:w val="0.71397311955335441"/>
          <c:h val="0.88381275710480744"/>
        </c:manualLayout>
      </c:layout>
      <c:doughnutChart>
        <c:varyColors val="1"/>
        <c:ser>
          <c:idx val="0"/>
          <c:order val="0"/>
          <c:spPr>
            <a:ln>
              <a:noFill/>
            </a:ln>
          </c:spPr>
          <c:dPt>
            <c:idx val="0"/>
            <c:bubble3D val="0"/>
            <c:spPr>
              <a:solidFill>
                <a:srgbClr val="0E2841">
                  <a:lumMod val="90000"/>
                  <a:lumOff val="10000"/>
                </a:srgbClr>
              </a:solidFill>
              <a:ln w="19050">
                <a:noFill/>
              </a:ln>
              <a:effectLst/>
            </c:spPr>
            <c:extLst xmlns:c16r2="http://schemas.microsoft.com/office/drawing/2015/06/chart">
              <c:ext xmlns:c16="http://schemas.microsoft.com/office/drawing/2014/chart" uri="{C3380CC4-5D6E-409C-BE32-E72D297353CC}">
                <c16:uniqueId val="{00000001-C7D1-4A72-A1C5-DF1A5EE44E22}"/>
              </c:ext>
            </c:extLst>
          </c:dPt>
          <c:dPt>
            <c:idx val="1"/>
            <c:bubble3D val="0"/>
            <c:spPr>
              <a:solidFill>
                <a:srgbClr val="0E2841">
                  <a:lumMod val="50000"/>
                  <a:lumOff val="50000"/>
                </a:srgbClr>
              </a:solidFill>
              <a:ln w="19050">
                <a:noFill/>
              </a:ln>
              <a:effectLst/>
            </c:spPr>
            <c:extLst xmlns:c16r2="http://schemas.microsoft.com/office/drawing/2015/06/chart">
              <c:ext xmlns:c16="http://schemas.microsoft.com/office/drawing/2014/chart" uri="{C3380CC4-5D6E-409C-BE32-E72D297353CC}">
                <c16:uniqueId val="{00000003-C7D1-4A72-A1C5-DF1A5EE44E22}"/>
              </c:ext>
            </c:extLst>
          </c:dPt>
          <c:dPt>
            <c:idx val="2"/>
            <c:bubble3D val="0"/>
            <c:spPr>
              <a:solidFill>
                <a:srgbClr val="0E2841">
                  <a:lumMod val="25000"/>
                  <a:lumOff val="75000"/>
                </a:srgbClr>
              </a:solidFill>
              <a:ln w="19050">
                <a:noFill/>
              </a:ln>
              <a:effectLst/>
            </c:spPr>
            <c:extLst xmlns:c16r2="http://schemas.microsoft.com/office/drawing/2015/06/chart">
              <c:ext xmlns:c16="http://schemas.microsoft.com/office/drawing/2014/chart" uri="{C3380CC4-5D6E-409C-BE32-E72D297353CC}">
                <c16:uniqueId val="{00000005-C7D1-4A72-A1C5-DF1A5EE44E22}"/>
              </c:ext>
            </c:extLst>
          </c:dPt>
          <c:dPt>
            <c:idx val="3"/>
            <c:bubble3D val="0"/>
            <c:spPr>
              <a:solidFill>
                <a:srgbClr val="0E2841">
                  <a:lumMod val="75000"/>
                  <a:lumOff val="25000"/>
                </a:srgbClr>
              </a:solidFill>
              <a:ln w="19050">
                <a:noFill/>
              </a:ln>
              <a:effectLst/>
            </c:spPr>
            <c:extLst xmlns:c16r2="http://schemas.microsoft.com/office/drawing/2015/06/chart">
              <c:ext xmlns:c16="http://schemas.microsoft.com/office/drawing/2014/chart" uri="{C3380CC4-5D6E-409C-BE32-E72D297353CC}">
                <c16:uniqueId val="{00000007-C7D1-4A72-A1C5-DF1A5EE44E22}"/>
              </c:ext>
            </c:extLst>
          </c:dPt>
          <c:dLbls>
            <c:dLbl>
              <c:idx val="0"/>
              <c:layout>
                <c:manualLayout>
                  <c:x val="1.005154545062048E-2"/>
                  <c:y val="-3.9967890399798554E-2"/>
                </c:manualLayout>
              </c:layout>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1-C7D1-4A72-A1C5-DF1A5EE44E22}"/>
                </c:ext>
                <c:ext xmlns:c15="http://schemas.microsoft.com/office/drawing/2012/chart" uri="{CE6537A1-D6FC-4f65-9D91-7224C49458BB}">
                  <c15:layout/>
                  <c15:dlblFieldTable/>
                  <c15:showDataLabelsRange val="1"/>
                </c:ext>
              </c:extLst>
            </c:dLbl>
            <c:dLbl>
              <c:idx val="3"/>
              <c:layout>
                <c:manualLayout>
                  <c:x val="-1.1488835475352829E-2"/>
                  <c:y val="-1.3322605314145985E-2"/>
                </c:manualLayout>
              </c:layout>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7-C7D1-4A72-A1C5-DF1A5EE44E22}"/>
                </c:ext>
                <c:ext xmlns:c15="http://schemas.microsoft.com/office/drawing/2012/chart" uri="{CE6537A1-D6FC-4f65-9D91-7224C49458BB}">
                  <c15:layout/>
                  <c15:dlblFieldTable/>
                  <c15:showDataLabelsRange val="1"/>
                </c:ext>
              </c:extLst>
            </c:dLbl>
            <c:numFmt formatCode="#,##0" sourceLinked="0"/>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solidFill>
                    <a:latin typeface="Aptos Display" panose="020B0004020202020204" pitchFamily="34" charset="0"/>
                    <a:ea typeface="+mn-ea"/>
                    <a:cs typeface="+mn-cs"/>
                  </a:defRPr>
                </a:pPr>
                <a:endParaRPr lang="ru-RU"/>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15:showDataLabelsRange val="1"/>
              </c:ext>
            </c:extLst>
          </c:dLbls>
          <c:cat>
            <c:strRef>
              <c:f>Eșantion!$A$11:$A$14</c:f>
              <c:strCache>
                <c:ptCount val="4"/>
                <c:pt idx="0">
                  <c:v>Mare</c:v>
                </c:pt>
                <c:pt idx="1">
                  <c:v>Mică</c:v>
                </c:pt>
                <c:pt idx="2">
                  <c:v>Micro</c:v>
                </c:pt>
                <c:pt idx="3">
                  <c:v>Mijlocie</c:v>
                </c:pt>
              </c:strCache>
            </c:strRef>
          </c:cat>
          <c:val>
            <c:numRef>
              <c:f>Eșantion!$B$11:$B$14</c:f>
              <c:numCache>
                <c:formatCode>General</c:formatCode>
                <c:ptCount val="4"/>
                <c:pt idx="0">
                  <c:v>8.6792452830188669</c:v>
                </c:pt>
                <c:pt idx="1">
                  <c:v>28.490566037735849</c:v>
                </c:pt>
                <c:pt idx="2">
                  <c:v>49.622641509433961</c:v>
                </c:pt>
                <c:pt idx="3">
                  <c:v>13.20754716981132</c:v>
                </c:pt>
              </c:numCache>
            </c:numRef>
          </c:val>
          <c:extLst xmlns:c16r2="http://schemas.microsoft.com/office/drawing/2015/06/chart">
            <c:ext xmlns:c16="http://schemas.microsoft.com/office/drawing/2014/chart" uri="{C3380CC4-5D6E-409C-BE32-E72D297353CC}">
              <c16:uniqueId val="{00000008-C7D1-4A72-A1C5-DF1A5EE44E22}"/>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w="9525" cap="flat" cmpd="sng" algn="ctr">
      <a:noFill/>
      <a:round/>
    </a:ln>
    <a:effectLst/>
  </c:spPr>
  <c:txPr>
    <a:bodyPr/>
    <a:lstStyle/>
    <a:p>
      <a:pPr>
        <a:defRPr sz="1400" b="1">
          <a:solidFill>
            <a:sysClr val="windowText" lastClr="000000"/>
          </a:solidFill>
          <a:latin typeface="Aptos Display" panose="020B0004020202020204" pitchFamily="34" charset="0"/>
        </a:defRPr>
      </a:pPr>
      <a:endParaRPr lang="ru-RU"/>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Q_8!$A$20</c:f>
              <c:strCache>
                <c:ptCount val="1"/>
                <c:pt idx="0">
                  <c:v>Foarte redusă</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Q_8!$B$20</c:f>
              <c:numCache>
                <c:formatCode>General</c:formatCode>
                <c:ptCount val="1"/>
                <c:pt idx="0">
                  <c:v>7.2</c:v>
                </c:pt>
              </c:numCache>
            </c:numRef>
          </c:val>
          <c:extLst xmlns:c16r2="http://schemas.microsoft.com/office/drawing/2015/06/chart">
            <c:ext xmlns:c16="http://schemas.microsoft.com/office/drawing/2014/chart" uri="{C3380CC4-5D6E-409C-BE32-E72D297353CC}">
              <c16:uniqueId val="{00000000-F33C-4033-8A0B-04D30ADEC310}"/>
            </c:ext>
          </c:extLst>
        </c:ser>
        <c:ser>
          <c:idx val="1"/>
          <c:order val="1"/>
          <c:tx>
            <c:strRef>
              <c:f>Q_8!$A$21</c:f>
              <c:strCache>
                <c:ptCount val="1"/>
                <c:pt idx="0">
                  <c:v>Redusă</c:v>
                </c:pt>
              </c:strCache>
            </c:strRef>
          </c:tx>
          <c:spPr>
            <a:solidFill>
              <a:schemeClr val="accent2"/>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Q_8!$B$21</c:f>
              <c:numCache>
                <c:formatCode>General</c:formatCode>
                <c:ptCount val="1"/>
                <c:pt idx="0">
                  <c:v>19.600000000000001</c:v>
                </c:pt>
              </c:numCache>
            </c:numRef>
          </c:val>
          <c:extLst xmlns:c16r2="http://schemas.microsoft.com/office/drawing/2015/06/chart">
            <c:ext xmlns:c16="http://schemas.microsoft.com/office/drawing/2014/chart" uri="{C3380CC4-5D6E-409C-BE32-E72D297353CC}">
              <c16:uniqueId val="{00000001-F33C-4033-8A0B-04D30ADEC310}"/>
            </c:ext>
          </c:extLst>
        </c:ser>
        <c:ser>
          <c:idx val="2"/>
          <c:order val="2"/>
          <c:tx>
            <c:strRef>
              <c:f>Q_8!$A$22</c:f>
              <c:strCache>
                <c:ptCount val="1"/>
                <c:pt idx="0">
                  <c:v>Satisfăcatoare</c:v>
                </c:pt>
              </c:strCache>
            </c:strRef>
          </c:tx>
          <c:spPr>
            <a:solidFill>
              <a:srgbClr val="FFC00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Q_8!$B$22</c:f>
              <c:numCache>
                <c:formatCode>General</c:formatCode>
                <c:ptCount val="1"/>
                <c:pt idx="0">
                  <c:v>21.3</c:v>
                </c:pt>
              </c:numCache>
            </c:numRef>
          </c:val>
          <c:extLst xmlns:c16r2="http://schemas.microsoft.com/office/drawing/2015/06/chart">
            <c:ext xmlns:c16="http://schemas.microsoft.com/office/drawing/2014/chart" uri="{C3380CC4-5D6E-409C-BE32-E72D297353CC}">
              <c16:uniqueId val="{00000002-F33C-4033-8A0B-04D30ADEC310}"/>
            </c:ext>
          </c:extLst>
        </c:ser>
        <c:ser>
          <c:idx val="3"/>
          <c:order val="3"/>
          <c:tx>
            <c:strRef>
              <c:f>Q_8!$A$23</c:f>
              <c:strCache>
                <c:ptCount val="1"/>
                <c:pt idx="0">
                  <c:v>Înaltă</c:v>
                </c:pt>
              </c:strCache>
            </c:strRef>
          </c:tx>
          <c:spPr>
            <a:solidFill>
              <a:srgbClr val="92D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Q_8!$B$23</c:f>
              <c:numCache>
                <c:formatCode>General</c:formatCode>
                <c:ptCount val="1"/>
                <c:pt idx="0">
                  <c:v>21.7</c:v>
                </c:pt>
              </c:numCache>
            </c:numRef>
          </c:val>
          <c:extLst xmlns:c16r2="http://schemas.microsoft.com/office/drawing/2015/06/chart">
            <c:ext xmlns:c16="http://schemas.microsoft.com/office/drawing/2014/chart" uri="{C3380CC4-5D6E-409C-BE32-E72D297353CC}">
              <c16:uniqueId val="{00000003-F33C-4033-8A0B-04D30ADEC310}"/>
            </c:ext>
          </c:extLst>
        </c:ser>
        <c:ser>
          <c:idx val="4"/>
          <c:order val="4"/>
          <c:tx>
            <c:strRef>
              <c:f>Q_8!$A$24</c:f>
              <c:strCache>
                <c:ptCount val="1"/>
                <c:pt idx="0">
                  <c:v>Foarte înaltă</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Q_8!$B$24</c:f>
              <c:numCache>
                <c:formatCode>General</c:formatCode>
                <c:ptCount val="1"/>
                <c:pt idx="0">
                  <c:v>10.4</c:v>
                </c:pt>
              </c:numCache>
            </c:numRef>
          </c:val>
          <c:extLst xmlns:c16r2="http://schemas.microsoft.com/office/drawing/2015/06/chart">
            <c:ext xmlns:c16="http://schemas.microsoft.com/office/drawing/2014/chart" uri="{C3380CC4-5D6E-409C-BE32-E72D297353CC}">
              <c16:uniqueId val="{00000004-F33C-4033-8A0B-04D30ADEC310}"/>
            </c:ext>
          </c:extLst>
        </c:ser>
        <c:ser>
          <c:idx val="5"/>
          <c:order val="5"/>
          <c:tx>
            <c:strRef>
              <c:f>Q_8!$A$25</c:f>
              <c:strCache>
                <c:ptCount val="1"/>
                <c:pt idx="0">
                  <c:v>NȘ/NR</c:v>
                </c:pt>
              </c:strCache>
            </c:strRef>
          </c:tx>
          <c:spPr>
            <a:solidFill>
              <a:sysClr val="window" lastClr="FFFFFF">
                <a:lumMod val="75000"/>
              </a:sysClr>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Q_8!$B$25</c:f>
              <c:numCache>
                <c:formatCode>General</c:formatCode>
                <c:ptCount val="1"/>
                <c:pt idx="0">
                  <c:v>19.8</c:v>
                </c:pt>
              </c:numCache>
            </c:numRef>
          </c:val>
          <c:extLst xmlns:c16r2="http://schemas.microsoft.com/office/drawing/2015/06/chart">
            <c:ext xmlns:c16="http://schemas.microsoft.com/office/drawing/2014/chart" uri="{C3380CC4-5D6E-409C-BE32-E72D297353CC}">
              <c16:uniqueId val="{00000005-F33C-4033-8A0B-04D30ADEC310}"/>
            </c:ext>
          </c:extLst>
        </c:ser>
        <c:dLbls>
          <c:showLegendKey val="0"/>
          <c:showVal val="1"/>
          <c:showCatName val="0"/>
          <c:showSerName val="0"/>
          <c:showPercent val="0"/>
          <c:showBubbleSize val="0"/>
        </c:dLbls>
        <c:gapWidth val="50"/>
        <c:overlap val="100"/>
        <c:axId val="1937586560"/>
        <c:axId val="1937584384"/>
      </c:barChart>
      <c:catAx>
        <c:axId val="1937586560"/>
        <c:scaling>
          <c:orientation val="maxMin"/>
        </c:scaling>
        <c:delete val="1"/>
        <c:axPos val="l"/>
        <c:numFmt formatCode="General" sourceLinked="1"/>
        <c:majorTickMark val="none"/>
        <c:minorTickMark val="none"/>
        <c:tickLblPos val="nextTo"/>
        <c:crossAx val="1937584384"/>
        <c:crosses val="autoZero"/>
        <c:auto val="1"/>
        <c:lblAlgn val="ctr"/>
        <c:lblOffset val="100"/>
        <c:noMultiLvlLbl val="0"/>
      </c:catAx>
      <c:valAx>
        <c:axId val="1937584384"/>
        <c:scaling>
          <c:orientation val="minMax"/>
        </c:scaling>
        <c:delete val="1"/>
        <c:axPos val="t"/>
        <c:numFmt formatCode="0%" sourceLinked="1"/>
        <c:majorTickMark val="none"/>
        <c:minorTickMark val="none"/>
        <c:tickLblPos val="nextTo"/>
        <c:crossAx val="1937586560"/>
        <c:crosses val="autoZero"/>
        <c:crossBetween val="between"/>
      </c:valAx>
      <c:spPr>
        <a:noFill/>
        <a:ln>
          <a:noFill/>
        </a:ln>
        <a:effectLst/>
      </c:spPr>
    </c:plotArea>
    <c:legend>
      <c:legendPos val="b"/>
      <c:layout>
        <c:manualLayout>
          <c:xMode val="edge"/>
          <c:yMode val="edge"/>
          <c:x val="3.3636291694693947E-2"/>
          <c:y val="0.83746395605874724"/>
          <c:w val="0.93949260806684853"/>
          <c:h val="8.8756413795520975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732304555657847"/>
          <c:y val="5.0925925925925923E-2"/>
          <c:w val="0.46640166763720453"/>
          <c:h val="0.89814814814814814"/>
        </c:manualLayout>
      </c:layout>
      <c:barChart>
        <c:barDir val="bar"/>
        <c:grouping val="clustered"/>
        <c:varyColors val="0"/>
        <c:ser>
          <c:idx val="0"/>
          <c:order val="0"/>
          <c:spPr>
            <a:solidFill>
              <a:schemeClr val="accent1"/>
            </a:solidFill>
            <a:ln>
              <a:noFill/>
            </a:ln>
            <a:effectLst/>
          </c:spPr>
          <c:invertIfNegative val="0"/>
          <c:dPt>
            <c:idx val="0"/>
            <c:invertIfNegative val="0"/>
            <c:bubble3D val="0"/>
            <c:spPr>
              <a:solidFill>
                <a:sysClr val="window" lastClr="FFFFFF">
                  <a:lumMod val="75000"/>
                </a:sysClr>
              </a:solidFill>
              <a:ln>
                <a:noFill/>
              </a:ln>
              <a:effectLst/>
            </c:spPr>
            <c:extLst xmlns:c16r2="http://schemas.microsoft.com/office/drawing/2015/06/chart">
              <c:ext xmlns:c16="http://schemas.microsoft.com/office/drawing/2014/chart" uri="{C3380CC4-5D6E-409C-BE32-E72D297353CC}">
                <c16:uniqueId val="{00000001-0190-4439-901E-66A2AE8B6293}"/>
              </c:ext>
            </c:extLst>
          </c:dPt>
          <c:dPt>
            <c:idx val="1"/>
            <c:invertIfNegative val="0"/>
            <c:bubble3D val="0"/>
            <c:spPr>
              <a:solidFill>
                <a:sysClr val="window" lastClr="FFFFFF">
                  <a:lumMod val="75000"/>
                </a:sysClr>
              </a:solidFill>
              <a:ln>
                <a:noFill/>
              </a:ln>
              <a:effectLst/>
            </c:spPr>
            <c:extLst xmlns:c16r2="http://schemas.microsoft.com/office/drawing/2015/06/chart">
              <c:ext xmlns:c16="http://schemas.microsoft.com/office/drawing/2014/chart" uri="{C3380CC4-5D6E-409C-BE32-E72D297353CC}">
                <c16:uniqueId val="{00000002-0190-4439-901E-66A2AE8B6293}"/>
              </c:ext>
            </c:extLst>
          </c:dPt>
          <c:dLbls>
            <c:spPr>
              <a:solidFill>
                <a:srgbClr val="FFC0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Q_10!$A$3:$A$9</c:f>
              <c:strCache>
                <c:ptCount val="7"/>
                <c:pt idx="0">
                  <c:v>NȘ/NR</c:v>
                </c:pt>
                <c:pt idx="1">
                  <c:v>Altele</c:v>
                </c:pt>
                <c:pt idx="2">
                  <c:v>Nici una</c:v>
                </c:pt>
                <c:pt idx="3">
                  <c:v>Elaborarea și implementarea listelor de verificare pentru controlul de stat pe domenii</c:v>
                </c:pt>
                <c:pt idx="4">
                  <c:v>Elaborarea ghidurilor și altor servicii în suportul businessului</c:v>
                </c:pt>
                <c:pt idx="5">
                  <c:v>Simplificarea procedurilor de înregistrare și desfășurare a afacerilor</c:v>
                </c:pt>
                <c:pt idx="6">
                  <c:v>Crearea instrumentelor online guvernamentale pentru business</c:v>
                </c:pt>
              </c:strCache>
            </c:strRef>
          </c:cat>
          <c:val>
            <c:numRef>
              <c:f>Q_10!$B$3:$B$9</c:f>
              <c:numCache>
                <c:formatCode>0.0</c:formatCode>
                <c:ptCount val="7"/>
                <c:pt idx="0">
                  <c:v>6.3</c:v>
                </c:pt>
                <c:pt idx="1">
                  <c:v>1</c:v>
                </c:pt>
                <c:pt idx="2">
                  <c:v>11.6</c:v>
                </c:pt>
                <c:pt idx="3">
                  <c:v>32</c:v>
                </c:pt>
                <c:pt idx="4">
                  <c:v>34.9</c:v>
                </c:pt>
                <c:pt idx="5">
                  <c:v>43.8</c:v>
                </c:pt>
                <c:pt idx="6">
                  <c:v>68.8</c:v>
                </c:pt>
              </c:numCache>
            </c:numRef>
          </c:val>
          <c:extLst xmlns:c16r2="http://schemas.microsoft.com/office/drawing/2015/06/chart">
            <c:ext xmlns:c16="http://schemas.microsoft.com/office/drawing/2014/chart" uri="{C3380CC4-5D6E-409C-BE32-E72D297353CC}">
              <c16:uniqueId val="{00000000-0190-4439-901E-66A2AE8B6293}"/>
            </c:ext>
          </c:extLst>
        </c:ser>
        <c:dLbls>
          <c:showLegendKey val="0"/>
          <c:showVal val="0"/>
          <c:showCatName val="0"/>
          <c:showSerName val="0"/>
          <c:showPercent val="0"/>
          <c:showBubbleSize val="0"/>
        </c:dLbls>
        <c:gapWidth val="70"/>
        <c:axId val="1938004064"/>
        <c:axId val="1937996992"/>
      </c:barChart>
      <c:catAx>
        <c:axId val="193800406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1" i="0" u="none" strike="noStrike" kern="1200" baseline="0">
                <a:solidFill>
                  <a:schemeClr val="tx1"/>
                </a:solidFill>
                <a:latin typeface="Aptos Display" panose="020B0004020202020204" pitchFamily="34" charset="0"/>
                <a:ea typeface="+mn-ea"/>
                <a:cs typeface="+mn-cs"/>
              </a:defRPr>
            </a:pPr>
            <a:endParaRPr lang="ru-RU"/>
          </a:p>
        </c:txPr>
        <c:crossAx val="1937996992"/>
        <c:crosses val="autoZero"/>
        <c:auto val="1"/>
        <c:lblAlgn val="ctr"/>
        <c:lblOffset val="100"/>
        <c:noMultiLvlLbl val="0"/>
      </c:catAx>
      <c:valAx>
        <c:axId val="1937996992"/>
        <c:scaling>
          <c:orientation val="minMax"/>
        </c:scaling>
        <c:delete val="1"/>
        <c:axPos val="b"/>
        <c:numFmt formatCode="0.0" sourceLinked="1"/>
        <c:majorTickMark val="none"/>
        <c:minorTickMark val="none"/>
        <c:tickLblPos val="nextTo"/>
        <c:crossAx val="193800406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b="1">
          <a:solidFill>
            <a:schemeClr val="tx1"/>
          </a:solidFill>
          <a:latin typeface="Aptos Display" panose="020B0004020202020204" pitchFamily="34" charset="0"/>
        </a:defRPr>
      </a:pPr>
      <a:endParaRPr lang="ru-RU"/>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948941009313498"/>
          <c:y val="1.697967942339797E-2"/>
          <c:w val="0.49051058990686514"/>
          <c:h val="0.96135956738940764"/>
        </c:manualLayout>
      </c:layout>
      <c:barChart>
        <c:barDir val="bar"/>
        <c:grouping val="clustered"/>
        <c:varyColors val="0"/>
        <c:ser>
          <c:idx val="0"/>
          <c:order val="0"/>
          <c:tx>
            <c:strRef>
              <c:f>Q_11!$B$2</c:f>
              <c:strCache>
                <c:ptCount val="1"/>
                <c:pt idx="0">
                  <c:v>2024</c:v>
                </c:pt>
              </c:strCache>
            </c:strRef>
          </c:tx>
          <c:spPr>
            <a:solidFill>
              <a:schemeClr val="accent1"/>
            </a:solidFill>
            <a:ln>
              <a:noFill/>
            </a:ln>
            <a:effectLst/>
          </c:spPr>
          <c:invertIfNegative val="0"/>
          <c:dLbls>
            <c:spPr>
              <a:solidFill>
                <a:srgbClr val="FFC000"/>
              </a:solid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Q_11!$A$3:$A$15</c:f>
              <c:strCache>
                <c:ptCount val="13"/>
                <c:pt idx="0">
                  <c:v>NȘ/NR</c:v>
                </c:pt>
                <c:pt idx="1">
                  <c:v>Alta</c:v>
                </c:pt>
                <c:pt idx="2">
                  <c:v>Nici într-o situație</c:v>
                </c:pt>
                <c:pt idx="3">
                  <c:v>În relația cu funcționarii publici</c:v>
                </c:pt>
                <c:pt idx="4">
                  <c:v>În procesul de obţinere a creditelor din sistemul bancar</c:v>
                </c:pt>
                <c:pt idx="5">
                  <c:v>La înregistrarea societăţilor comerciale şi lansarea în afaceri</c:v>
                </c:pt>
                <c:pt idx="6">
                  <c:v>În procesul de calculare, achitare, restituire a impozitelor</c:v>
                </c:pt>
                <c:pt idx="7">
                  <c:v>În procesul de obținere a granturilor și subvențiilor</c:v>
                </c:pt>
                <c:pt idx="8">
                  <c:v>În procesele legate de declaraţii/control vamal</c:v>
                </c:pt>
                <c:pt idx="9">
                  <c:v>În procesele contravenționale și penale în care este vizată</c:v>
                </c:pt>
                <c:pt idx="10">
                  <c:v>În cursul operaţiunilor de control exercitate de instituțiile de stat abilitate</c:v>
                </c:pt>
                <c:pt idx="11">
                  <c:v>La obţinerea licențelor, autorizaţiilor şi actelor permisive</c:v>
                </c:pt>
                <c:pt idx="12">
                  <c:v>În procesele de achiziţie publică</c:v>
                </c:pt>
              </c:strCache>
            </c:strRef>
          </c:cat>
          <c:val>
            <c:numRef>
              <c:f>Q_11!$B$3:$B$15</c:f>
              <c:numCache>
                <c:formatCode>0.0</c:formatCode>
                <c:ptCount val="13"/>
                <c:pt idx="0">
                  <c:v>7.1</c:v>
                </c:pt>
                <c:pt idx="1">
                  <c:v>0.4</c:v>
                </c:pt>
                <c:pt idx="2">
                  <c:v>30.7</c:v>
                </c:pt>
                <c:pt idx="3">
                  <c:v>0.6</c:v>
                </c:pt>
                <c:pt idx="4">
                  <c:v>8</c:v>
                </c:pt>
                <c:pt idx="5">
                  <c:v>8.1999999999999993</c:v>
                </c:pt>
                <c:pt idx="6">
                  <c:v>11.8</c:v>
                </c:pt>
                <c:pt idx="7">
                  <c:v>18.7</c:v>
                </c:pt>
                <c:pt idx="8">
                  <c:v>21.5</c:v>
                </c:pt>
                <c:pt idx="9">
                  <c:v>23</c:v>
                </c:pt>
                <c:pt idx="10">
                  <c:v>26.5</c:v>
                </c:pt>
                <c:pt idx="11">
                  <c:v>28.2</c:v>
                </c:pt>
                <c:pt idx="12">
                  <c:v>31.6</c:v>
                </c:pt>
              </c:numCache>
            </c:numRef>
          </c:val>
          <c:extLst xmlns:c16r2="http://schemas.microsoft.com/office/drawing/2015/06/chart">
            <c:ext xmlns:c16="http://schemas.microsoft.com/office/drawing/2014/chart" uri="{C3380CC4-5D6E-409C-BE32-E72D297353CC}">
              <c16:uniqueId val="{00000000-8BA9-49C0-972A-B9784CF19899}"/>
            </c:ext>
          </c:extLst>
        </c:ser>
        <c:ser>
          <c:idx val="1"/>
          <c:order val="1"/>
          <c:tx>
            <c:strRef>
              <c:f>Q_11!$C$2</c:f>
              <c:strCache>
                <c:ptCount val="1"/>
                <c:pt idx="0">
                  <c:v>2017</c:v>
                </c:pt>
              </c:strCache>
            </c:strRef>
          </c:tx>
          <c:spPr>
            <a:solidFill>
              <a:schemeClr val="accent2"/>
            </a:solidFill>
            <a:ln>
              <a:noFill/>
            </a:ln>
            <a:effectLst/>
          </c:spPr>
          <c:invertIfNegative val="0"/>
          <c:dLbls>
            <c:dLbl>
              <c:idx val="1"/>
              <c:delete val="1"/>
              <c:extLst xmlns:c16r2="http://schemas.microsoft.com/office/drawing/2015/06/chart">
                <c:ext xmlns:c16="http://schemas.microsoft.com/office/drawing/2014/chart" uri="{C3380CC4-5D6E-409C-BE32-E72D297353CC}">
                  <c16:uniqueId val="{00000001-8BA9-49C0-972A-B9784CF19899}"/>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2-8BA9-49C0-972A-B9784CF19899}"/>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3-8BA9-49C0-972A-B9784CF19899}"/>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4-8BA9-49C0-972A-B9784CF19899}"/>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05-8BA9-49C0-972A-B9784CF19899}"/>
                </c:ext>
                <c:ext xmlns:c15="http://schemas.microsoft.com/office/drawing/2012/chart" uri="{CE6537A1-D6FC-4f65-9D91-7224C49458BB}"/>
              </c:extLst>
            </c:dLbl>
            <c:spPr>
              <a:solidFill>
                <a:srgbClr val="FFC000"/>
              </a:solid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Q_11!$A$3:$A$15</c:f>
              <c:strCache>
                <c:ptCount val="13"/>
                <c:pt idx="0">
                  <c:v>NȘ/NR</c:v>
                </c:pt>
                <c:pt idx="1">
                  <c:v>Alta</c:v>
                </c:pt>
                <c:pt idx="2">
                  <c:v>Nici într-o situație</c:v>
                </c:pt>
                <c:pt idx="3">
                  <c:v>În relația cu funcționarii publici</c:v>
                </c:pt>
                <c:pt idx="4">
                  <c:v>În procesul de obţinere a creditelor din sistemul bancar</c:v>
                </c:pt>
                <c:pt idx="5">
                  <c:v>La înregistrarea societăţilor comerciale şi lansarea în afaceri</c:v>
                </c:pt>
                <c:pt idx="6">
                  <c:v>În procesul de calculare, achitare, restituire a impozitelor</c:v>
                </c:pt>
                <c:pt idx="7">
                  <c:v>În procesul de obținere a granturilor și subvențiilor</c:v>
                </c:pt>
                <c:pt idx="8">
                  <c:v>În procesele legate de declaraţii/control vamal</c:v>
                </c:pt>
                <c:pt idx="9">
                  <c:v>În procesele contravenționale și penale în care este vizată</c:v>
                </c:pt>
                <c:pt idx="10">
                  <c:v>În cursul operaţiunilor de control exercitate de instituțiile de stat abilitate</c:v>
                </c:pt>
                <c:pt idx="11">
                  <c:v>La obţinerea licențelor, autorizaţiilor şi actelor permisive</c:v>
                </c:pt>
                <c:pt idx="12">
                  <c:v>În procesele de achiziţie publică</c:v>
                </c:pt>
              </c:strCache>
            </c:strRef>
          </c:cat>
          <c:val>
            <c:numRef>
              <c:f>Q_11!$C$3:$C$15</c:f>
              <c:numCache>
                <c:formatCode>General</c:formatCode>
                <c:ptCount val="13"/>
                <c:pt idx="0">
                  <c:v>21.3</c:v>
                </c:pt>
                <c:pt idx="1">
                  <c:v>0</c:v>
                </c:pt>
                <c:pt idx="2">
                  <c:v>3.7</c:v>
                </c:pt>
                <c:pt idx="3">
                  <c:v>0</c:v>
                </c:pt>
                <c:pt idx="4">
                  <c:v>11.5</c:v>
                </c:pt>
                <c:pt idx="5">
                  <c:v>12.9</c:v>
                </c:pt>
                <c:pt idx="6">
                  <c:v>0</c:v>
                </c:pt>
                <c:pt idx="7">
                  <c:v>0</c:v>
                </c:pt>
                <c:pt idx="8">
                  <c:v>22.9</c:v>
                </c:pt>
                <c:pt idx="9">
                  <c:v>0</c:v>
                </c:pt>
                <c:pt idx="10">
                  <c:v>45.4</c:v>
                </c:pt>
                <c:pt idx="11">
                  <c:v>27.4</c:v>
                </c:pt>
                <c:pt idx="12">
                  <c:v>29.7</c:v>
                </c:pt>
              </c:numCache>
            </c:numRef>
          </c:val>
          <c:extLst xmlns:c16r2="http://schemas.microsoft.com/office/drawing/2015/06/chart">
            <c:ext xmlns:c16="http://schemas.microsoft.com/office/drawing/2014/chart" uri="{C3380CC4-5D6E-409C-BE32-E72D297353CC}">
              <c16:uniqueId val="{00000006-8BA9-49C0-972A-B9784CF19899}"/>
            </c:ext>
          </c:extLst>
        </c:ser>
        <c:dLbls>
          <c:dLblPos val="inEnd"/>
          <c:showLegendKey val="0"/>
          <c:showVal val="1"/>
          <c:showCatName val="0"/>
          <c:showSerName val="0"/>
          <c:showPercent val="0"/>
          <c:showBubbleSize val="0"/>
        </c:dLbls>
        <c:gapWidth val="31"/>
        <c:axId val="1937995360"/>
        <c:axId val="1937989920"/>
      </c:barChart>
      <c:catAx>
        <c:axId val="1937995360"/>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crossAx val="1937989920"/>
        <c:crosses val="autoZero"/>
        <c:auto val="1"/>
        <c:lblAlgn val="ctr"/>
        <c:lblOffset val="100"/>
        <c:noMultiLvlLbl val="0"/>
      </c:catAx>
      <c:valAx>
        <c:axId val="1937989920"/>
        <c:scaling>
          <c:orientation val="minMax"/>
        </c:scaling>
        <c:delete val="1"/>
        <c:axPos val="b"/>
        <c:numFmt formatCode="0.0" sourceLinked="1"/>
        <c:majorTickMark val="none"/>
        <c:minorTickMark val="none"/>
        <c:tickLblPos val="nextTo"/>
        <c:crossAx val="1937995360"/>
        <c:crosses val="autoZero"/>
        <c:crossBetween val="between"/>
      </c:valAx>
      <c:spPr>
        <a:noFill/>
        <a:ln>
          <a:noFill/>
        </a:ln>
        <a:effectLst/>
      </c:spPr>
    </c:plotArea>
    <c:legend>
      <c:legendPos val="b"/>
      <c:layout>
        <c:manualLayout>
          <c:xMode val="edge"/>
          <c:yMode val="edge"/>
          <c:x val="0.79785894523365275"/>
          <c:y val="0.88659824136768872"/>
          <c:w val="0.18617545323390869"/>
          <c:h val="9.9859268564192125E-2"/>
        </c:manualLayout>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Q_12!$A$14</c:f>
              <c:strCache>
                <c:ptCount val="1"/>
                <c:pt idx="0">
                  <c:v>Întotdeauna</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Q_12!$B$14</c:f>
              <c:numCache>
                <c:formatCode>General</c:formatCode>
                <c:ptCount val="1"/>
                <c:pt idx="0">
                  <c:v>7.4</c:v>
                </c:pt>
              </c:numCache>
            </c:numRef>
          </c:val>
          <c:extLst xmlns:c16r2="http://schemas.microsoft.com/office/drawing/2015/06/chart">
            <c:ext xmlns:c16="http://schemas.microsoft.com/office/drawing/2014/chart" uri="{C3380CC4-5D6E-409C-BE32-E72D297353CC}">
              <c16:uniqueId val="{00000000-34F4-451F-9417-F6A75E1A843F}"/>
            </c:ext>
          </c:extLst>
        </c:ser>
        <c:ser>
          <c:idx val="1"/>
          <c:order val="1"/>
          <c:tx>
            <c:strRef>
              <c:f>Q_12!$A$15</c:f>
              <c:strCache>
                <c:ptCount val="1"/>
                <c:pt idx="0">
                  <c:v>Foarte des</c:v>
                </c:pt>
              </c:strCache>
            </c:strRef>
          </c:tx>
          <c:spPr>
            <a:solidFill>
              <a:srgbClr val="FF000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Q_12!$B$15</c:f>
              <c:numCache>
                <c:formatCode>General</c:formatCode>
                <c:ptCount val="1"/>
                <c:pt idx="0">
                  <c:v>16.600000000000001</c:v>
                </c:pt>
              </c:numCache>
            </c:numRef>
          </c:val>
          <c:extLst xmlns:c16r2="http://schemas.microsoft.com/office/drawing/2015/06/chart">
            <c:ext xmlns:c16="http://schemas.microsoft.com/office/drawing/2014/chart" uri="{C3380CC4-5D6E-409C-BE32-E72D297353CC}">
              <c16:uniqueId val="{00000001-34F4-451F-9417-F6A75E1A843F}"/>
            </c:ext>
          </c:extLst>
        </c:ser>
        <c:ser>
          <c:idx val="2"/>
          <c:order val="2"/>
          <c:tx>
            <c:strRef>
              <c:f>Q_12!$A$16</c:f>
              <c:strCache>
                <c:ptCount val="1"/>
                <c:pt idx="0">
                  <c:v>În majoritatea cazurilor</c:v>
                </c:pt>
              </c:strCache>
            </c:strRef>
          </c:tx>
          <c:spPr>
            <a:solidFill>
              <a:srgbClr val="ED7D31"/>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Q_12!$B$16</c:f>
              <c:numCache>
                <c:formatCode>General</c:formatCode>
                <c:ptCount val="1"/>
                <c:pt idx="0">
                  <c:v>14.5</c:v>
                </c:pt>
              </c:numCache>
            </c:numRef>
          </c:val>
          <c:extLst xmlns:c16r2="http://schemas.microsoft.com/office/drawing/2015/06/chart">
            <c:ext xmlns:c16="http://schemas.microsoft.com/office/drawing/2014/chart" uri="{C3380CC4-5D6E-409C-BE32-E72D297353CC}">
              <c16:uniqueId val="{00000002-34F4-451F-9417-F6A75E1A843F}"/>
            </c:ext>
          </c:extLst>
        </c:ser>
        <c:ser>
          <c:idx val="3"/>
          <c:order val="3"/>
          <c:tx>
            <c:strRef>
              <c:f>Q_12!$A$17</c:f>
              <c:strCache>
                <c:ptCount val="1"/>
                <c:pt idx="0">
                  <c:v>Câteodată</c:v>
                </c:pt>
              </c:strCache>
            </c:strRef>
          </c:tx>
          <c:spPr>
            <a:solidFill>
              <a:srgbClr val="FFC00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Q_12!$B$17</c:f>
              <c:numCache>
                <c:formatCode>General</c:formatCode>
                <c:ptCount val="1"/>
                <c:pt idx="0">
                  <c:v>24.5</c:v>
                </c:pt>
              </c:numCache>
            </c:numRef>
          </c:val>
          <c:extLst xmlns:c16r2="http://schemas.microsoft.com/office/drawing/2015/06/chart">
            <c:ext xmlns:c16="http://schemas.microsoft.com/office/drawing/2014/chart" uri="{C3380CC4-5D6E-409C-BE32-E72D297353CC}">
              <c16:uniqueId val="{00000003-34F4-451F-9417-F6A75E1A843F}"/>
            </c:ext>
          </c:extLst>
        </c:ser>
        <c:ser>
          <c:idx val="4"/>
          <c:order val="4"/>
          <c:tx>
            <c:strRef>
              <c:f>Q_12!$A$18</c:f>
              <c:strCache>
                <c:ptCount val="1"/>
                <c:pt idx="0">
                  <c:v>Rar de tot</c:v>
                </c:pt>
              </c:strCache>
            </c:strRef>
          </c:tx>
          <c:spPr>
            <a:solidFill>
              <a:srgbClr val="92D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Q_12!$B$18</c:f>
              <c:numCache>
                <c:formatCode>General</c:formatCode>
                <c:ptCount val="1"/>
                <c:pt idx="0">
                  <c:v>13.1</c:v>
                </c:pt>
              </c:numCache>
            </c:numRef>
          </c:val>
          <c:extLst xmlns:c16r2="http://schemas.microsoft.com/office/drawing/2015/06/chart">
            <c:ext xmlns:c16="http://schemas.microsoft.com/office/drawing/2014/chart" uri="{C3380CC4-5D6E-409C-BE32-E72D297353CC}">
              <c16:uniqueId val="{00000004-34F4-451F-9417-F6A75E1A843F}"/>
            </c:ext>
          </c:extLst>
        </c:ser>
        <c:ser>
          <c:idx val="5"/>
          <c:order val="5"/>
          <c:tx>
            <c:strRef>
              <c:f>Q_12!$A$19</c:f>
              <c:strCache>
                <c:ptCount val="1"/>
                <c:pt idx="0">
                  <c:v>Niciodată</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Q_12!$B$19</c:f>
              <c:numCache>
                <c:formatCode>General</c:formatCode>
                <c:ptCount val="1"/>
                <c:pt idx="0">
                  <c:v>18.600000000000001</c:v>
                </c:pt>
              </c:numCache>
            </c:numRef>
          </c:val>
          <c:extLst xmlns:c16r2="http://schemas.microsoft.com/office/drawing/2015/06/chart">
            <c:ext xmlns:c16="http://schemas.microsoft.com/office/drawing/2014/chart" uri="{C3380CC4-5D6E-409C-BE32-E72D297353CC}">
              <c16:uniqueId val="{00000005-34F4-451F-9417-F6A75E1A843F}"/>
            </c:ext>
          </c:extLst>
        </c:ser>
        <c:ser>
          <c:idx val="6"/>
          <c:order val="6"/>
          <c:tx>
            <c:strRef>
              <c:f>Q_12!$A$20</c:f>
              <c:strCache>
                <c:ptCount val="1"/>
                <c:pt idx="0">
                  <c:v>NȘ/NR</c:v>
                </c:pt>
              </c:strCache>
            </c:strRef>
          </c:tx>
          <c:spPr>
            <a:solidFill>
              <a:sysClr val="window" lastClr="FFFFFF">
                <a:lumMod val="75000"/>
              </a:sysClr>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Q_12!$B$20</c:f>
              <c:numCache>
                <c:formatCode>General</c:formatCode>
                <c:ptCount val="1"/>
                <c:pt idx="0">
                  <c:v>5.3</c:v>
                </c:pt>
              </c:numCache>
            </c:numRef>
          </c:val>
          <c:extLst xmlns:c16r2="http://schemas.microsoft.com/office/drawing/2015/06/chart">
            <c:ext xmlns:c16="http://schemas.microsoft.com/office/drawing/2014/chart" uri="{C3380CC4-5D6E-409C-BE32-E72D297353CC}">
              <c16:uniqueId val="{00000006-34F4-451F-9417-F6A75E1A843F}"/>
            </c:ext>
          </c:extLst>
        </c:ser>
        <c:dLbls>
          <c:showLegendKey val="0"/>
          <c:showVal val="1"/>
          <c:showCatName val="0"/>
          <c:showSerName val="0"/>
          <c:showPercent val="0"/>
          <c:showBubbleSize val="0"/>
        </c:dLbls>
        <c:gapWidth val="50"/>
        <c:overlap val="100"/>
        <c:axId val="1938000800"/>
        <c:axId val="1938004608"/>
      </c:barChart>
      <c:catAx>
        <c:axId val="1938000800"/>
        <c:scaling>
          <c:orientation val="maxMin"/>
        </c:scaling>
        <c:delete val="1"/>
        <c:axPos val="l"/>
        <c:numFmt formatCode="General" sourceLinked="1"/>
        <c:majorTickMark val="none"/>
        <c:minorTickMark val="none"/>
        <c:tickLblPos val="nextTo"/>
        <c:crossAx val="1938004608"/>
        <c:crosses val="autoZero"/>
        <c:auto val="1"/>
        <c:lblAlgn val="ctr"/>
        <c:lblOffset val="100"/>
        <c:noMultiLvlLbl val="0"/>
      </c:catAx>
      <c:valAx>
        <c:axId val="1938004608"/>
        <c:scaling>
          <c:orientation val="minMax"/>
        </c:scaling>
        <c:delete val="1"/>
        <c:axPos val="t"/>
        <c:numFmt formatCode="0%" sourceLinked="1"/>
        <c:majorTickMark val="none"/>
        <c:minorTickMark val="none"/>
        <c:tickLblPos val="nextTo"/>
        <c:crossAx val="1938000800"/>
        <c:crosses val="autoZero"/>
        <c:crossBetween val="between"/>
      </c:valAx>
      <c:spPr>
        <a:noFill/>
        <a:ln>
          <a:noFill/>
        </a:ln>
        <a:effectLst/>
      </c:spPr>
    </c:plotArea>
    <c:legend>
      <c:legendPos val="b"/>
      <c:layout>
        <c:manualLayout>
          <c:xMode val="edge"/>
          <c:yMode val="edge"/>
          <c:x val="2.7469218984074721E-2"/>
          <c:y val="0.84209354039078443"/>
          <c:w val="0.94585199861118185"/>
          <c:h val="0.15790645960921548"/>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Q_12!$A$3</c:f>
              <c:strCache>
                <c:ptCount val="1"/>
                <c:pt idx="0">
                  <c:v>Întotdeauna</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Q_12!$B$3</c:f>
              <c:numCache>
                <c:formatCode>0.0</c:formatCode>
                <c:ptCount val="1"/>
                <c:pt idx="0">
                  <c:v>1.3</c:v>
                </c:pt>
              </c:numCache>
            </c:numRef>
          </c:val>
          <c:extLst xmlns:c16r2="http://schemas.microsoft.com/office/drawing/2015/06/chart">
            <c:ext xmlns:c16="http://schemas.microsoft.com/office/drawing/2014/chart" uri="{C3380CC4-5D6E-409C-BE32-E72D297353CC}">
              <c16:uniqueId val="{00000000-6569-4478-BAD8-A3AA235B2E4D}"/>
            </c:ext>
          </c:extLst>
        </c:ser>
        <c:ser>
          <c:idx val="1"/>
          <c:order val="1"/>
          <c:tx>
            <c:strRef>
              <c:f>Q_12!$A$4</c:f>
              <c:strCache>
                <c:ptCount val="1"/>
                <c:pt idx="0">
                  <c:v>Foarte des</c:v>
                </c:pt>
              </c:strCache>
            </c:strRef>
          </c:tx>
          <c:spPr>
            <a:solidFill>
              <a:srgbClr val="FF000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Q_12!$B$4</c:f>
              <c:numCache>
                <c:formatCode>0.0</c:formatCode>
                <c:ptCount val="1"/>
                <c:pt idx="0">
                  <c:v>5.3</c:v>
                </c:pt>
              </c:numCache>
            </c:numRef>
          </c:val>
          <c:extLst xmlns:c16r2="http://schemas.microsoft.com/office/drawing/2015/06/chart">
            <c:ext xmlns:c16="http://schemas.microsoft.com/office/drawing/2014/chart" uri="{C3380CC4-5D6E-409C-BE32-E72D297353CC}">
              <c16:uniqueId val="{00000001-6569-4478-BAD8-A3AA235B2E4D}"/>
            </c:ext>
          </c:extLst>
        </c:ser>
        <c:ser>
          <c:idx val="2"/>
          <c:order val="2"/>
          <c:tx>
            <c:strRef>
              <c:f>Q_12!$A$5</c:f>
              <c:strCache>
                <c:ptCount val="1"/>
                <c:pt idx="0">
                  <c:v>În majoritatea cazurilor</c:v>
                </c:pt>
              </c:strCache>
            </c:strRef>
          </c:tx>
          <c:spPr>
            <a:solidFill>
              <a:srgbClr val="E97132"/>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Q_12!$B$5</c:f>
              <c:numCache>
                <c:formatCode>0.0</c:formatCode>
                <c:ptCount val="1"/>
                <c:pt idx="0">
                  <c:v>7.5</c:v>
                </c:pt>
              </c:numCache>
            </c:numRef>
          </c:val>
          <c:extLst xmlns:c16r2="http://schemas.microsoft.com/office/drawing/2015/06/chart">
            <c:ext xmlns:c16="http://schemas.microsoft.com/office/drawing/2014/chart" uri="{C3380CC4-5D6E-409C-BE32-E72D297353CC}">
              <c16:uniqueId val="{00000002-6569-4478-BAD8-A3AA235B2E4D}"/>
            </c:ext>
          </c:extLst>
        </c:ser>
        <c:ser>
          <c:idx val="3"/>
          <c:order val="3"/>
          <c:tx>
            <c:strRef>
              <c:f>Q_12!$A$6</c:f>
              <c:strCache>
                <c:ptCount val="1"/>
                <c:pt idx="0">
                  <c:v>Câteodată</c:v>
                </c:pt>
              </c:strCache>
            </c:strRef>
          </c:tx>
          <c:spPr>
            <a:solidFill>
              <a:schemeClr val="accent4"/>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Q_12!$B$6</c:f>
              <c:numCache>
                <c:formatCode>0.0</c:formatCode>
                <c:ptCount val="1"/>
                <c:pt idx="0">
                  <c:v>20.2</c:v>
                </c:pt>
              </c:numCache>
            </c:numRef>
          </c:val>
          <c:extLst xmlns:c16r2="http://schemas.microsoft.com/office/drawing/2015/06/chart">
            <c:ext xmlns:c16="http://schemas.microsoft.com/office/drawing/2014/chart" uri="{C3380CC4-5D6E-409C-BE32-E72D297353CC}">
              <c16:uniqueId val="{00000003-6569-4478-BAD8-A3AA235B2E4D}"/>
            </c:ext>
          </c:extLst>
        </c:ser>
        <c:ser>
          <c:idx val="4"/>
          <c:order val="4"/>
          <c:tx>
            <c:strRef>
              <c:f>Q_12!$A$7</c:f>
              <c:strCache>
                <c:ptCount val="1"/>
                <c:pt idx="0">
                  <c:v>Rar de tot</c:v>
                </c:pt>
              </c:strCache>
            </c:strRef>
          </c:tx>
          <c:spPr>
            <a:solidFill>
              <a:srgbClr val="92D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Q_12!$B$7</c:f>
              <c:numCache>
                <c:formatCode>0.0</c:formatCode>
                <c:ptCount val="1"/>
                <c:pt idx="0">
                  <c:v>13.8</c:v>
                </c:pt>
              </c:numCache>
            </c:numRef>
          </c:val>
          <c:extLst xmlns:c16r2="http://schemas.microsoft.com/office/drawing/2015/06/chart">
            <c:ext xmlns:c16="http://schemas.microsoft.com/office/drawing/2014/chart" uri="{C3380CC4-5D6E-409C-BE32-E72D297353CC}">
              <c16:uniqueId val="{00000004-6569-4478-BAD8-A3AA235B2E4D}"/>
            </c:ext>
          </c:extLst>
        </c:ser>
        <c:ser>
          <c:idx val="5"/>
          <c:order val="5"/>
          <c:tx>
            <c:strRef>
              <c:f>Q_12!$A$8</c:f>
              <c:strCache>
                <c:ptCount val="1"/>
                <c:pt idx="0">
                  <c:v>Niciodată</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Q_12!$B$8</c:f>
              <c:numCache>
                <c:formatCode>0.0</c:formatCode>
                <c:ptCount val="1"/>
                <c:pt idx="0">
                  <c:v>46.4</c:v>
                </c:pt>
              </c:numCache>
            </c:numRef>
          </c:val>
          <c:extLst xmlns:c16r2="http://schemas.microsoft.com/office/drawing/2015/06/chart">
            <c:ext xmlns:c16="http://schemas.microsoft.com/office/drawing/2014/chart" uri="{C3380CC4-5D6E-409C-BE32-E72D297353CC}">
              <c16:uniqueId val="{00000005-6569-4478-BAD8-A3AA235B2E4D}"/>
            </c:ext>
          </c:extLst>
        </c:ser>
        <c:ser>
          <c:idx val="6"/>
          <c:order val="6"/>
          <c:tx>
            <c:strRef>
              <c:f>Q_12!$A$9</c:f>
              <c:strCache>
                <c:ptCount val="1"/>
                <c:pt idx="0">
                  <c:v>NȘ/NR</c:v>
                </c:pt>
              </c:strCache>
            </c:strRef>
          </c:tx>
          <c:spPr>
            <a:solidFill>
              <a:sysClr val="window" lastClr="FFFFFF">
                <a:lumMod val="75000"/>
              </a:sysClr>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Q_12!$B$9</c:f>
              <c:numCache>
                <c:formatCode>0.0</c:formatCode>
                <c:ptCount val="1"/>
                <c:pt idx="0">
                  <c:v>4.7</c:v>
                </c:pt>
              </c:numCache>
            </c:numRef>
          </c:val>
          <c:extLst xmlns:c16r2="http://schemas.microsoft.com/office/drawing/2015/06/chart">
            <c:ext xmlns:c16="http://schemas.microsoft.com/office/drawing/2014/chart" uri="{C3380CC4-5D6E-409C-BE32-E72D297353CC}">
              <c16:uniqueId val="{00000006-6569-4478-BAD8-A3AA235B2E4D}"/>
            </c:ext>
          </c:extLst>
        </c:ser>
        <c:dLbls>
          <c:showLegendKey val="0"/>
          <c:showVal val="1"/>
          <c:showCatName val="0"/>
          <c:showSerName val="0"/>
          <c:showPercent val="0"/>
          <c:showBubbleSize val="0"/>
        </c:dLbls>
        <c:gapWidth val="50"/>
        <c:overlap val="100"/>
        <c:axId val="1937998624"/>
        <c:axId val="1937993728"/>
      </c:barChart>
      <c:catAx>
        <c:axId val="1937998624"/>
        <c:scaling>
          <c:orientation val="maxMin"/>
        </c:scaling>
        <c:delete val="1"/>
        <c:axPos val="l"/>
        <c:numFmt formatCode="General" sourceLinked="1"/>
        <c:majorTickMark val="none"/>
        <c:minorTickMark val="none"/>
        <c:tickLblPos val="nextTo"/>
        <c:crossAx val="1937993728"/>
        <c:crosses val="autoZero"/>
        <c:auto val="1"/>
        <c:lblAlgn val="ctr"/>
        <c:lblOffset val="100"/>
        <c:noMultiLvlLbl val="0"/>
      </c:catAx>
      <c:valAx>
        <c:axId val="1937993728"/>
        <c:scaling>
          <c:orientation val="minMax"/>
        </c:scaling>
        <c:delete val="1"/>
        <c:axPos val="t"/>
        <c:numFmt formatCode="0%" sourceLinked="1"/>
        <c:majorTickMark val="none"/>
        <c:minorTickMark val="none"/>
        <c:tickLblPos val="nextTo"/>
        <c:crossAx val="1937998624"/>
        <c:crosses val="autoZero"/>
        <c:crossBetween val="between"/>
      </c:valAx>
      <c:spPr>
        <a:noFill/>
        <a:ln>
          <a:noFill/>
        </a:ln>
        <a:effectLst/>
      </c:spPr>
    </c:plotArea>
    <c:legend>
      <c:legendPos val="b"/>
      <c:layout>
        <c:manualLayout>
          <c:xMode val="edge"/>
          <c:yMode val="edge"/>
          <c:x val="3.3636291694693947E-2"/>
          <c:y val="0.83746395605874724"/>
          <c:w val="0.90000000000000013"/>
          <c:h val="0.106106736657917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525298850331931"/>
          <c:y val="2.9907558455682437E-2"/>
          <c:w val="0.57188745209716385"/>
          <c:h val="0.89736205486549081"/>
        </c:manualLayout>
      </c:layout>
      <c:barChart>
        <c:barDir val="bar"/>
        <c:grouping val="clustered"/>
        <c:varyColors val="0"/>
        <c:ser>
          <c:idx val="0"/>
          <c:order val="0"/>
          <c:tx>
            <c:strRef>
              <c:f>Q_13!$B$2</c:f>
              <c:strCache>
                <c:ptCount val="1"/>
                <c:pt idx="0">
                  <c:v>2024</c:v>
                </c:pt>
              </c:strCache>
            </c:strRef>
          </c:tx>
          <c:spPr>
            <a:solidFill>
              <a:schemeClr val="accent1"/>
            </a:solidFill>
            <a:ln>
              <a:noFill/>
            </a:ln>
            <a:effectLst/>
          </c:spPr>
          <c:invertIfNegative val="0"/>
          <c:dLbls>
            <c:spPr>
              <a:solidFill>
                <a:srgbClr val="FFC000"/>
              </a:solidFill>
              <a:ln>
                <a:noFill/>
              </a:ln>
              <a:effectLst/>
            </c:spPr>
            <c:txPr>
              <a:bodyPr rot="0" spcFirstLastPara="1" vertOverflow="ellipsis" vert="horz" wrap="square" anchor="ctr" anchorCtr="1"/>
              <a:lstStyle/>
              <a:p>
                <a:pPr>
                  <a:defRPr sz="11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Q_13!$A$3:$A$11</c:f>
              <c:strCache>
                <c:ptCount val="9"/>
                <c:pt idx="0">
                  <c:v>Nu știu / Nu răspund</c:v>
                </c:pt>
                <c:pt idx="1">
                  <c:v>Alte situaţii</c:v>
                </c:pt>
                <c:pt idx="2">
                  <c:v>Nici una</c:v>
                </c:pt>
                <c:pt idx="3">
                  <c:v>Presiuni din partea organizațiilor criminale</c:v>
                </c:pt>
                <c:pt idx="4">
                  <c:v>Extra-comisioane şi extra-bonusuri</c:v>
                </c:pt>
                <c:pt idx="5">
                  <c:v>Presiuni din partea conducerii</c:v>
                </c:pt>
                <c:pt idx="6">
                  <c:v>Cadouri</c:v>
                </c:pt>
                <c:pt idx="7">
                  <c:v>Bani</c:v>
                </c:pt>
                <c:pt idx="8">
                  <c:v>Contacte/relații</c:v>
                </c:pt>
              </c:strCache>
            </c:strRef>
          </c:cat>
          <c:val>
            <c:numRef>
              <c:f>Q_13!$B$3:$B$11</c:f>
              <c:numCache>
                <c:formatCode>0.0</c:formatCode>
                <c:ptCount val="9"/>
                <c:pt idx="0">
                  <c:v>16.100000000000001</c:v>
                </c:pt>
                <c:pt idx="1">
                  <c:v>0.2</c:v>
                </c:pt>
                <c:pt idx="2">
                  <c:v>24.3</c:v>
                </c:pt>
                <c:pt idx="3">
                  <c:v>8.1999999999999993</c:v>
                </c:pt>
                <c:pt idx="4">
                  <c:v>13.3</c:v>
                </c:pt>
                <c:pt idx="5">
                  <c:v>16.3</c:v>
                </c:pt>
                <c:pt idx="6">
                  <c:v>20.9</c:v>
                </c:pt>
                <c:pt idx="7">
                  <c:v>30.4</c:v>
                </c:pt>
                <c:pt idx="8">
                  <c:v>37.4</c:v>
                </c:pt>
              </c:numCache>
            </c:numRef>
          </c:val>
          <c:extLst xmlns:c16r2="http://schemas.microsoft.com/office/drawing/2015/06/chart">
            <c:ext xmlns:c16="http://schemas.microsoft.com/office/drawing/2014/chart" uri="{C3380CC4-5D6E-409C-BE32-E72D297353CC}">
              <c16:uniqueId val="{00000000-986E-421F-80F4-E28F217A1F12}"/>
            </c:ext>
          </c:extLst>
        </c:ser>
        <c:ser>
          <c:idx val="1"/>
          <c:order val="1"/>
          <c:tx>
            <c:strRef>
              <c:f>Q_13!$C$2</c:f>
              <c:strCache>
                <c:ptCount val="1"/>
                <c:pt idx="0">
                  <c:v>2017</c:v>
                </c:pt>
              </c:strCache>
            </c:strRef>
          </c:tx>
          <c:spPr>
            <a:solidFill>
              <a:schemeClr val="accent2"/>
            </a:solidFill>
            <a:ln>
              <a:noFill/>
            </a:ln>
            <a:effectLst/>
          </c:spPr>
          <c:invertIfNegative val="0"/>
          <c:dLbls>
            <c:spPr>
              <a:solidFill>
                <a:srgbClr val="FFC000"/>
              </a:solidFill>
              <a:ln>
                <a:noFill/>
              </a:ln>
              <a:effectLst/>
            </c:spPr>
            <c:txPr>
              <a:bodyPr rot="0" spcFirstLastPara="1" vertOverflow="ellipsis" vert="horz" wrap="square" anchor="ctr" anchorCtr="1"/>
              <a:lstStyle/>
              <a:p>
                <a:pPr>
                  <a:defRPr sz="11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Q_13!$A$3:$A$11</c:f>
              <c:strCache>
                <c:ptCount val="9"/>
                <c:pt idx="0">
                  <c:v>Nu știu / Nu răspund</c:v>
                </c:pt>
                <c:pt idx="1">
                  <c:v>Alte situaţii</c:v>
                </c:pt>
                <c:pt idx="2">
                  <c:v>Nici una</c:v>
                </c:pt>
                <c:pt idx="3">
                  <c:v>Presiuni din partea organizațiilor criminale</c:v>
                </c:pt>
                <c:pt idx="4">
                  <c:v>Extra-comisioane şi extra-bonusuri</c:v>
                </c:pt>
                <c:pt idx="5">
                  <c:v>Presiuni din partea conducerii</c:v>
                </c:pt>
                <c:pt idx="6">
                  <c:v>Cadouri</c:v>
                </c:pt>
                <c:pt idx="7">
                  <c:v>Bani</c:v>
                </c:pt>
                <c:pt idx="8">
                  <c:v>Contacte/relații</c:v>
                </c:pt>
              </c:strCache>
            </c:strRef>
          </c:cat>
          <c:val>
            <c:numRef>
              <c:f>Q_13!$C$3:$C$11</c:f>
              <c:numCache>
                <c:formatCode>General</c:formatCode>
                <c:ptCount val="9"/>
                <c:pt idx="0">
                  <c:v>23.7</c:v>
                </c:pt>
                <c:pt idx="1">
                  <c:v>0.2</c:v>
                </c:pt>
                <c:pt idx="2">
                  <c:v>3.5</c:v>
                </c:pt>
                <c:pt idx="3">
                  <c:v>2.5</c:v>
                </c:pt>
                <c:pt idx="4">
                  <c:v>7.2</c:v>
                </c:pt>
                <c:pt idx="5">
                  <c:v>11.4</c:v>
                </c:pt>
                <c:pt idx="6">
                  <c:v>18.600000000000001</c:v>
                </c:pt>
                <c:pt idx="7">
                  <c:v>41.9</c:v>
                </c:pt>
                <c:pt idx="8">
                  <c:v>26.2</c:v>
                </c:pt>
              </c:numCache>
            </c:numRef>
          </c:val>
          <c:extLst xmlns:c16r2="http://schemas.microsoft.com/office/drawing/2015/06/chart">
            <c:ext xmlns:c16="http://schemas.microsoft.com/office/drawing/2014/chart" uri="{C3380CC4-5D6E-409C-BE32-E72D297353CC}">
              <c16:uniqueId val="{00000001-986E-421F-80F4-E28F217A1F12}"/>
            </c:ext>
          </c:extLst>
        </c:ser>
        <c:dLbls>
          <c:dLblPos val="inEnd"/>
          <c:showLegendKey val="0"/>
          <c:showVal val="1"/>
          <c:showCatName val="0"/>
          <c:showSerName val="0"/>
          <c:showPercent val="0"/>
          <c:showBubbleSize val="0"/>
        </c:dLbls>
        <c:gapWidth val="24"/>
        <c:axId val="1937991008"/>
        <c:axId val="1937991552"/>
      </c:barChart>
      <c:catAx>
        <c:axId val="1937991008"/>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crossAx val="1937991552"/>
        <c:crosses val="autoZero"/>
        <c:auto val="1"/>
        <c:lblAlgn val="ctr"/>
        <c:lblOffset val="100"/>
        <c:noMultiLvlLbl val="0"/>
      </c:catAx>
      <c:valAx>
        <c:axId val="1937991552"/>
        <c:scaling>
          <c:orientation val="minMax"/>
        </c:scaling>
        <c:delete val="1"/>
        <c:axPos val="b"/>
        <c:numFmt formatCode="0.0" sourceLinked="1"/>
        <c:majorTickMark val="none"/>
        <c:minorTickMark val="none"/>
        <c:tickLblPos val="nextTo"/>
        <c:crossAx val="1937991008"/>
        <c:crosses val="autoZero"/>
        <c:crossBetween val="between"/>
      </c:valAx>
      <c:spPr>
        <a:noFill/>
        <a:ln>
          <a:noFill/>
        </a:ln>
        <a:effectLst/>
      </c:spPr>
    </c:plotArea>
    <c:legend>
      <c:legendPos val="b"/>
      <c:layout>
        <c:manualLayout>
          <c:xMode val="edge"/>
          <c:yMode val="edge"/>
          <c:x val="5.913806577691904E-2"/>
          <c:y val="1.309426616238025E-2"/>
          <c:w val="0.15719366750449754"/>
          <c:h val="7.6266932606831664E-2"/>
        </c:manualLayout>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2887700348209212"/>
          <c:y val="3.6738107668692697E-2"/>
          <c:w val="0.54806041052910859"/>
          <c:h val="0.91233606639790332"/>
        </c:manualLayout>
      </c:layout>
      <c:barChart>
        <c:barDir val="bar"/>
        <c:grouping val="clustered"/>
        <c:varyColors val="0"/>
        <c:ser>
          <c:idx val="0"/>
          <c:order val="0"/>
          <c:spPr>
            <a:solidFill>
              <a:srgbClr val="ED7D31"/>
            </a:solidFill>
            <a:ln>
              <a:noFill/>
            </a:ln>
            <a:effectLst/>
          </c:spPr>
          <c:invertIfNegative val="0"/>
          <c:dPt>
            <c:idx val="0"/>
            <c:invertIfNegative val="0"/>
            <c:bubble3D val="0"/>
            <c:spPr>
              <a:solidFill>
                <a:sysClr val="window" lastClr="FFFFFF">
                  <a:lumMod val="50000"/>
                </a:sysClr>
              </a:solidFill>
              <a:ln>
                <a:noFill/>
              </a:ln>
              <a:effectLst/>
            </c:spPr>
            <c:extLst xmlns:c16r2="http://schemas.microsoft.com/office/drawing/2015/06/chart">
              <c:ext xmlns:c16="http://schemas.microsoft.com/office/drawing/2014/chart" uri="{C3380CC4-5D6E-409C-BE32-E72D297353CC}">
                <c16:uniqueId val="{00000002-3CFA-4352-BDBA-1FAA51E5CD1A}"/>
              </c:ext>
            </c:extLst>
          </c:dPt>
          <c:dPt>
            <c:idx val="1"/>
            <c:invertIfNegative val="0"/>
            <c:bubble3D val="0"/>
            <c:spPr>
              <a:solidFill>
                <a:sysClr val="window" lastClr="FFFFFF">
                  <a:lumMod val="75000"/>
                </a:sysClr>
              </a:solidFill>
              <a:ln>
                <a:noFill/>
              </a:ln>
              <a:effectLst/>
            </c:spPr>
            <c:extLst xmlns:c16r2="http://schemas.microsoft.com/office/drawing/2015/06/chart">
              <c:ext xmlns:c16="http://schemas.microsoft.com/office/drawing/2014/chart" uri="{C3380CC4-5D6E-409C-BE32-E72D297353CC}">
                <c16:uniqueId val="{00000003-3CFA-4352-BDBA-1FAA51E5CD1A}"/>
              </c:ext>
            </c:extLst>
          </c:dPt>
          <c:dPt>
            <c:idx val="2"/>
            <c:invertIfNegative val="0"/>
            <c:bubble3D val="0"/>
            <c:spPr>
              <a:solidFill>
                <a:sysClr val="window" lastClr="FFFFFF">
                  <a:lumMod val="75000"/>
                </a:sysClr>
              </a:solidFill>
              <a:ln>
                <a:noFill/>
              </a:ln>
              <a:effectLst/>
            </c:spPr>
            <c:extLst xmlns:c16r2="http://schemas.microsoft.com/office/drawing/2015/06/chart">
              <c:ext xmlns:c16="http://schemas.microsoft.com/office/drawing/2014/chart" uri="{C3380CC4-5D6E-409C-BE32-E72D297353CC}">
                <c16:uniqueId val="{00000001-3CFA-4352-BDBA-1FAA51E5CD1A}"/>
              </c:ext>
            </c:extLst>
          </c:dPt>
          <c:dLbls>
            <c:spPr>
              <a:solidFill>
                <a:srgbClr val="FFC000"/>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Q_14!$A$66:$A$79</c:f>
              <c:strCache>
                <c:ptCount val="14"/>
                <c:pt idx="0">
                  <c:v>Nu știu / Nu răspund</c:v>
                </c:pt>
                <c:pt idx="1">
                  <c:v>Altele</c:v>
                </c:pt>
                <c:pt idx="2">
                  <c:v>Niciuna</c:v>
                </c:pt>
                <c:pt idx="3">
                  <c:v>Președinție</c:v>
                </c:pt>
                <c:pt idx="4">
                  <c:v>Parlament și/sau deputații Parlamentului</c:v>
                </c:pt>
                <c:pt idx="5">
                  <c:v>Pompieri</c:v>
                </c:pt>
                <c:pt idx="6">
                  <c:v>Guvern și/sau ministerele</c:v>
                </c:pt>
                <c:pt idx="7">
                  <c:v>Primăria</c:v>
                </c:pt>
                <c:pt idx="8">
                  <c:v>Instanțele de judecată</c:v>
                </c:pt>
                <c:pt idx="9">
                  <c:v>Serviciul Fiscal de Stat</c:v>
                </c:pt>
                <c:pt idx="10">
                  <c:v>Procuratura Anticorupție</c:v>
                </c:pt>
                <c:pt idx="11">
                  <c:v>Serviciul Vamal</c:v>
                </c:pt>
                <c:pt idx="12">
                  <c:v>Poliția</c:v>
                </c:pt>
                <c:pt idx="13">
                  <c:v>Centrul de Sănătate Publică</c:v>
                </c:pt>
              </c:strCache>
            </c:strRef>
          </c:cat>
          <c:val>
            <c:numRef>
              <c:f>Q_14!$B$66:$B$79</c:f>
              <c:numCache>
                <c:formatCode>General</c:formatCode>
                <c:ptCount val="14"/>
                <c:pt idx="0">
                  <c:v>24.9</c:v>
                </c:pt>
                <c:pt idx="1">
                  <c:v>0.4</c:v>
                </c:pt>
                <c:pt idx="2">
                  <c:v>1.6</c:v>
                </c:pt>
                <c:pt idx="3">
                  <c:v>2.2000000000000002</c:v>
                </c:pt>
                <c:pt idx="4">
                  <c:v>4.5</c:v>
                </c:pt>
                <c:pt idx="5">
                  <c:v>4.9000000000000004</c:v>
                </c:pt>
                <c:pt idx="6">
                  <c:v>7.4</c:v>
                </c:pt>
                <c:pt idx="7">
                  <c:v>14.3</c:v>
                </c:pt>
                <c:pt idx="8">
                  <c:v>17.2</c:v>
                </c:pt>
                <c:pt idx="9">
                  <c:v>18.2</c:v>
                </c:pt>
                <c:pt idx="10">
                  <c:v>19.600000000000001</c:v>
                </c:pt>
                <c:pt idx="11">
                  <c:v>22.3</c:v>
                </c:pt>
                <c:pt idx="12">
                  <c:v>26.4</c:v>
                </c:pt>
                <c:pt idx="13">
                  <c:v>31.1</c:v>
                </c:pt>
              </c:numCache>
            </c:numRef>
          </c:val>
          <c:extLst xmlns:c16r2="http://schemas.microsoft.com/office/drawing/2015/06/chart">
            <c:ext xmlns:c16="http://schemas.microsoft.com/office/drawing/2014/chart" uri="{C3380CC4-5D6E-409C-BE32-E72D297353CC}">
              <c16:uniqueId val="{00000000-3CFA-4352-BDBA-1FAA51E5CD1A}"/>
            </c:ext>
          </c:extLst>
        </c:ser>
        <c:dLbls>
          <c:showLegendKey val="0"/>
          <c:showVal val="0"/>
          <c:showCatName val="0"/>
          <c:showSerName val="0"/>
          <c:showPercent val="0"/>
          <c:showBubbleSize val="0"/>
        </c:dLbls>
        <c:gapWidth val="23"/>
        <c:axId val="1938002432"/>
        <c:axId val="1938002976"/>
      </c:barChart>
      <c:catAx>
        <c:axId val="1938002432"/>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1" i="0" u="none" strike="noStrike" kern="1200" baseline="0">
                <a:solidFill>
                  <a:schemeClr val="tx1"/>
                </a:solidFill>
                <a:latin typeface="Aptos Display" panose="020B0004020202020204" pitchFamily="34" charset="0"/>
                <a:ea typeface="+mn-ea"/>
                <a:cs typeface="+mn-cs"/>
              </a:defRPr>
            </a:pPr>
            <a:endParaRPr lang="ru-RU"/>
          </a:p>
        </c:txPr>
        <c:crossAx val="1938002976"/>
        <c:crosses val="autoZero"/>
        <c:auto val="1"/>
        <c:lblAlgn val="ctr"/>
        <c:lblOffset val="100"/>
        <c:noMultiLvlLbl val="0"/>
      </c:catAx>
      <c:valAx>
        <c:axId val="1938002976"/>
        <c:scaling>
          <c:orientation val="minMax"/>
        </c:scaling>
        <c:delete val="1"/>
        <c:axPos val="b"/>
        <c:numFmt formatCode="General" sourceLinked="1"/>
        <c:majorTickMark val="none"/>
        <c:minorTickMark val="none"/>
        <c:tickLblPos val="nextTo"/>
        <c:crossAx val="19380024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b="1">
          <a:solidFill>
            <a:schemeClr val="tx1"/>
          </a:solidFill>
          <a:latin typeface="Aptos Display" panose="020B0004020202020204" pitchFamily="34" charset="0"/>
        </a:defRPr>
      </a:pPr>
      <a:endParaRPr lang="ru-RU"/>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947567508125096"/>
          <c:y val="1.3749792394836348E-2"/>
          <c:w val="0.53409622383774469"/>
          <c:h val="0.93601143373801776"/>
        </c:manualLayout>
      </c:layout>
      <c:barChart>
        <c:barDir val="bar"/>
        <c:grouping val="clustered"/>
        <c:varyColors val="0"/>
        <c:ser>
          <c:idx val="0"/>
          <c:order val="0"/>
          <c:spPr>
            <a:solidFill>
              <a:schemeClr val="accent1"/>
            </a:solidFill>
            <a:ln>
              <a:noFill/>
            </a:ln>
            <a:effectLst/>
          </c:spPr>
          <c:invertIfNegative val="0"/>
          <c:dPt>
            <c:idx val="0"/>
            <c:invertIfNegative val="0"/>
            <c:bubble3D val="0"/>
            <c:spPr>
              <a:solidFill>
                <a:sysClr val="window" lastClr="FFFFFF">
                  <a:lumMod val="50000"/>
                </a:sysClr>
              </a:solidFill>
              <a:ln>
                <a:noFill/>
              </a:ln>
              <a:effectLst/>
            </c:spPr>
            <c:extLst xmlns:c16r2="http://schemas.microsoft.com/office/drawing/2015/06/chart">
              <c:ext xmlns:c16="http://schemas.microsoft.com/office/drawing/2014/chart" uri="{C3380CC4-5D6E-409C-BE32-E72D297353CC}">
                <c16:uniqueId val="{00000002-BFEA-4A0A-B550-420D175861AB}"/>
              </c:ext>
            </c:extLst>
          </c:dPt>
          <c:dPt>
            <c:idx val="1"/>
            <c:invertIfNegative val="0"/>
            <c:bubble3D val="0"/>
            <c:spPr>
              <a:solidFill>
                <a:sysClr val="window" lastClr="FFFFFF">
                  <a:lumMod val="75000"/>
                </a:sysClr>
              </a:solidFill>
              <a:ln>
                <a:noFill/>
              </a:ln>
              <a:effectLst/>
            </c:spPr>
            <c:extLst xmlns:c16r2="http://schemas.microsoft.com/office/drawing/2015/06/chart">
              <c:ext xmlns:c16="http://schemas.microsoft.com/office/drawing/2014/chart" uri="{C3380CC4-5D6E-409C-BE32-E72D297353CC}">
                <c16:uniqueId val="{00000003-BFEA-4A0A-B550-420D175861AB}"/>
              </c:ext>
            </c:extLst>
          </c:dPt>
          <c:dPt>
            <c:idx val="2"/>
            <c:invertIfNegative val="0"/>
            <c:bubble3D val="0"/>
            <c:spPr>
              <a:solidFill>
                <a:sysClr val="window" lastClr="FFFFFF">
                  <a:lumMod val="75000"/>
                </a:sysClr>
              </a:solidFill>
              <a:ln>
                <a:noFill/>
              </a:ln>
              <a:effectLst/>
            </c:spPr>
            <c:extLst xmlns:c16r2="http://schemas.microsoft.com/office/drawing/2015/06/chart">
              <c:ext xmlns:c16="http://schemas.microsoft.com/office/drawing/2014/chart" uri="{C3380CC4-5D6E-409C-BE32-E72D297353CC}">
                <c16:uniqueId val="{00000005-3D6A-46DF-8834-93B10E6C8EAC}"/>
              </c:ext>
            </c:extLst>
          </c:dPt>
          <c:dLbls>
            <c:spPr>
              <a:solidFill>
                <a:srgbClr val="FFC000"/>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Q_14!$A$34:$A$56</c:f>
              <c:strCache>
                <c:ptCount val="23"/>
                <c:pt idx="0">
                  <c:v>Nu știu / Nu răspund</c:v>
                </c:pt>
                <c:pt idx="1">
                  <c:v>Altele</c:v>
                </c:pt>
                <c:pt idx="2">
                  <c:v>Niciuna</c:v>
                </c:pt>
                <c:pt idx="3">
                  <c:v>Președinție</c:v>
                </c:pt>
                <c:pt idx="4">
                  <c:v>Guvern și/sau ministerele</c:v>
                </c:pt>
                <c:pt idx="5">
                  <c:v>Bănci/ Instituții de creditare</c:v>
                </c:pt>
                <c:pt idx="6">
                  <c:v>Parlament și/sau deputații Parlamentului</c:v>
                </c:pt>
                <c:pt idx="7">
                  <c:v>Autoritatea Națională de Integritate</c:v>
                </c:pt>
                <c:pt idx="8">
                  <c:v>Agenția Națională pentru Soluționarea Contestațiilor</c:v>
                </c:pt>
                <c:pt idx="9">
                  <c:v>Pompieri</c:v>
                </c:pt>
                <c:pt idx="10">
                  <c:v>Agenția de Intervenție și Plăți pentru Agricultură</c:v>
                </c:pt>
                <c:pt idx="11">
                  <c:v>Inspectoratul Național pentru Supraveghere Tehnică</c:v>
                </c:pt>
                <c:pt idx="12">
                  <c:v>Inspectoratul pentru Protecția Mediului</c:v>
                </c:pt>
                <c:pt idx="13">
                  <c:v>Inspectoratul de Stat al Muncii</c:v>
                </c:pt>
                <c:pt idx="14">
                  <c:v>Centrul Național Anticorupție</c:v>
                </c:pt>
                <c:pt idx="15">
                  <c:v>Procuratura Anticorupție</c:v>
                </c:pt>
                <c:pt idx="16">
                  <c:v>Primăria</c:v>
                </c:pt>
                <c:pt idx="17">
                  <c:v>Serviciul Fiscal de Stat</c:v>
                </c:pt>
                <c:pt idx="18">
                  <c:v>Agenția Națională pentru Siguranța Alimentelor</c:v>
                </c:pt>
                <c:pt idx="19">
                  <c:v>Poliția</c:v>
                </c:pt>
                <c:pt idx="20">
                  <c:v>Instanțele de judecată</c:v>
                </c:pt>
                <c:pt idx="21">
                  <c:v>Centrul de Sănătate Publică</c:v>
                </c:pt>
                <c:pt idx="22">
                  <c:v>Serviciul Vamal</c:v>
                </c:pt>
              </c:strCache>
            </c:strRef>
          </c:cat>
          <c:val>
            <c:numRef>
              <c:f>Q_14!$B$34:$B$56</c:f>
              <c:numCache>
                <c:formatCode>General</c:formatCode>
                <c:ptCount val="23"/>
                <c:pt idx="0">
                  <c:v>21.1</c:v>
                </c:pt>
                <c:pt idx="1">
                  <c:v>1.4</c:v>
                </c:pt>
                <c:pt idx="2">
                  <c:v>24.9</c:v>
                </c:pt>
                <c:pt idx="3">
                  <c:v>6.8</c:v>
                </c:pt>
                <c:pt idx="4">
                  <c:v>7.2</c:v>
                </c:pt>
                <c:pt idx="5">
                  <c:v>7.4</c:v>
                </c:pt>
                <c:pt idx="6">
                  <c:v>7.4</c:v>
                </c:pt>
                <c:pt idx="7">
                  <c:v>8.6999999999999993</c:v>
                </c:pt>
                <c:pt idx="8">
                  <c:v>8.6999999999999993</c:v>
                </c:pt>
                <c:pt idx="9">
                  <c:v>9.1</c:v>
                </c:pt>
                <c:pt idx="10">
                  <c:v>10.199999999999999</c:v>
                </c:pt>
                <c:pt idx="11">
                  <c:v>10.199999999999999</c:v>
                </c:pt>
                <c:pt idx="12">
                  <c:v>10.4</c:v>
                </c:pt>
                <c:pt idx="13">
                  <c:v>10.9</c:v>
                </c:pt>
                <c:pt idx="14">
                  <c:v>13.4</c:v>
                </c:pt>
                <c:pt idx="15">
                  <c:v>14.7</c:v>
                </c:pt>
                <c:pt idx="16">
                  <c:v>15.1</c:v>
                </c:pt>
                <c:pt idx="17">
                  <c:v>16</c:v>
                </c:pt>
                <c:pt idx="18">
                  <c:v>16</c:v>
                </c:pt>
                <c:pt idx="19">
                  <c:v>21.5</c:v>
                </c:pt>
                <c:pt idx="20">
                  <c:v>22.5</c:v>
                </c:pt>
                <c:pt idx="21">
                  <c:v>24</c:v>
                </c:pt>
                <c:pt idx="22">
                  <c:v>26.8</c:v>
                </c:pt>
              </c:numCache>
            </c:numRef>
          </c:val>
          <c:extLst xmlns:c16r2="http://schemas.microsoft.com/office/drawing/2015/06/chart">
            <c:ext xmlns:c16="http://schemas.microsoft.com/office/drawing/2014/chart" uri="{C3380CC4-5D6E-409C-BE32-E72D297353CC}">
              <c16:uniqueId val="{00000000-BFEA-4A0A-B550-420D175861AB}"/>
            </c:ext>
          </c:extLst>
        </c:ser>
        <c:dLbls>
          <c:showLegendKey val="0"/>
          <c:showVal val="0"/>
          <c:showCatName val="0"/>
          <c:showSerName val="0"/>
          <c:showPercent val="0"/>
          <c:showBubbleSize val="0"/>
        </c:dLbls>
        <c:gapWidth val="23"/>
        <c:axId val="1938003520"/>
        <c:axId val="1937992096"/>
      </c:barChart>
      <c:catAx>
        <c:axId val="1938003520"/>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200" b="1" i="0" u="none" strike="noStrike" kern="1200" baseline="0">
                <a:solidFill>
                  <a:schemeClr val="tx1"/>
                </a:solidFill>
                <a:latin typeface="Aptos Display" panose="020B0004020202020204" pitchFamily="34" charset="0"/>
                <a:ea typeface="+mn-ea"/>
                <a:cs typeface="+mn-cs"/>
              </a:defRPr>
            </a:pPr>
            <a:endParaRPr lang="ru-RU"/>
          </a:p>
        </c:txPr>
        <c:crossAx val="1937992096"/>
        <c:crosses val="autoZero"/>
        <c:auto val="1"/>
        <c:lblAlgn val="ctr"/>
        <c:lblOffset val="100"/>
        <c:noMultiLvlLbl val="0"/>
      </c:catAx>
      <c:valAx>
        <c:axId val="1937992096"/>
        <c:scaling>
          <c:orientation val="minMax"/>
        </c:scaling>
        <c:delete val="1"/>
        <c:axPos val="b"/>
        <c:numFmt formatCode="General" sourceLinked="1"/>
        <c:majorTickMark val="none"/>
        <c:minorTickMark val="none"/>
        <c:tickLblPos val="nextTo"/>
        <c:crossAx val="193800352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b="1">
          <a:solidFill>
            <a:schemeClr val="tx1"/>
          </a:solidFill>
          <a:latin typeface="Aptos Display" panose="020B0004020202020204" pitchFamily="34" charset="0"/>
        </a:defRPr>
      </a:pPr>
      <a:endParaRPr lang="ru-RU"/>
    </a:p>
  </c:txPr>
  <c:externalData r:id="rId4">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2758077055618354"/>
          <c:y val="3.4656584751102712E-2"/>
          <c:w val="0.53674109305573825"/>
          <c:h val="0.94368267766151148"/>
        </c:manualLayout>
      </c:layout>
      <c:barChart>
        <c:barDir val="bar"/>
        <c:grouping val="clustered"/>
        <c:varyColors val="0"/>
        <c:ser>
          <c:idx val="0"/>
          <c:order val="0"/>
          <c:tx>
            <c:strRef>
              <c:f>Q_15!$B$22</c:f>
              <c:strCache>
                <c:ptCount val="1"/>
                <c:pt idx="0">
                  <c:v>2024</c:v>
                </c:pt>
              </c:strCache>
            </c:strRef>
          </c:tx>
          <c:spPr>
            <a:solidFill>
              <a:schemeClr val="accent1"/>
            </a:solidFill>
            <a:ln>
              <a:noFill/>
            </a:ln>
            <a:effectLst/>
          </c:spPr>
          <c:invertIfNegative val="0"/>
          <c:dLbls>
            <c:numFmt formatCode="#,##0.0" sourceLinked="0"/>
            <c:spPr>
              <a:solidFill>
                <a:srgbClr val="FFC000"/>
              </a:solid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Q_15!$A$23:$A$25</c:f>
              <c:strCache>
                <c:ptCount val="3"/>
                <c:pt idx="0">
                  <c:v>Pentru a evita vreo sancțiune</c:v>
                </c:pt>
                <c:pt idx="1">
                  <c:v>Pentru a obține avantaje necesare dezvoltării afacerii</c:v>
                </c:pt>
                <c:pt idx="2">
                  <c:v>Pentru a obţine mai rapid ceva ce se cuvine potrivit legii</c:v>
                </c:pt>
              </c:strCache>
            </c:strRef>
          </c:cat>
          <c:val>
            <c:numRef>
              <c:f>Q_15!$B$23:$B$25</c:f>
              <c:numCache>
                <c:formatCode>General</c:formatCode>
                <c:ptCount val="3"/>
                <c:pt idx="0">
                  <c:v>22.07</c:v>
                </c:pt>
                <c:pt idx="1">
                  <c:v>33.799999999999997</c:v>
                </c:pt>
                <c:pt idx="2">
                  <c:v>44.13</c:v>
                </c:pt>
              </c:numCache>
            </c:numRef>
          </c:val>
          <c:extLst xmlns:c16r2="http://schemas.microsoft.com/office/drawing/2015/06/chart">
            <c:ext xmlns:c16="http://schemas.microsoft.com/office/drawing/2014/chart" uri="{C3380CC4-5D6E-409C-BE32-E72D297353CC}">
              <c16:uniqueId val="{00000000-DFB0-4F56-9962-DFA2FD8F55BC}"/>
            </c:ext>
          </c:extLst>
        </c:ser>
        <c:ser>
          <c:idx val="1"/>
          <c:order val="1"/>
          <c:tx>
            <c:strRef>
              <c:f>Q_15!$C$22</c:f>
              <c:strCache>
                <c:ptCount val="1"/>
                <c:pt idx="0">
                  <c:v>2017</c:v>
                </c:pt>
              </c:strCache>
            </c:strRef>
          </c:tx>
          <c:spPr>
            <a:solidFill>
              <a:schemeClr val="accent2"/>
            </a:solidFill>
            <a:ln>
              <a:noFill/>
            </a:ln>
            <a:effectLst/>
          </c:spPr>
          <c:invertIfNegative val="0"/>
          <c:dLbls>
            <c:dLbl>
              <c:idx val="1"/>
              <c:delete val="1"/>
              <c:extLst xmlns:c16r2="http://schemas.microsoft.com/office/drawing/2015/06/chart">
                <c:ext xmlns:c16="http://schemas.microsoft.com/office/drawing/2014/chart" uri="{C3380CC4-5D6E-409C-BE32-E72D297353CC}">
                  <c16:uniqueId val="{00000001-DFB0-4F56-9962-DFA2FD8F55BC}"/>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2-DFB0-4F56-9962-DFA2FD8F55BC}"/>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3-DFB0-4F56-9962-DFA2FD8F55BC}"/>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4-DFB0-4F56-9962-DFA2FD8F55BC}"/>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05-DFB0-4F56-9962-DFA2FD8F55BC}"/>
                </c:ext>
                <c:ext xmlns:c15="http://schemas.microsoft.com/office/drawing/2012/chart" uri="{CE6537A1-D6FC-4f65-9D91-7224C49458BB}"/>
              </c:extLst>
            </c:dLbl>
            <c:numFmt formatCode="#,##0.0" sourceLinked="0"/>
            <c:spPr>
              <a:solidFill>
                <a:srgbClr val="FFC000"/>
              </a:solid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Q_15!$A$23:$A$25</c:f>
              <c:strCache>
                <c:ptCount val="3"/>
                <c:pt idx="0">
                  <c:v>Pentru a evita vreo sancțiune</c:v>
                </c:pt>
                <c:pt idx="1">
                  <c:v>Pentru a obține avantaje necesare dezvoltării afacerii</c:v>
                </c:pt>
                <c:pt idx="2">
                  <c:v>Pentru a obţine mai rapid ceva ce se cuvine potrivit legii</c:v>
                </c:pt>
              </c:strCache>
            </c:strRef>
          </c:cat>
          <c:val>
            <c:numRef>
              <c:f>Q_15!$C$23:$C$25</c:f>
              <c:numCache>
                <c:formatCode>General</c:formatCode>
                <c:ptCount val="3"/>
                <c:pt idx="0">
                  <c:v>26.32</c:v>
                </c:pt>
                <c:pt idx="2">
                  <c:v>73.680000000000007</c:v>
                </c:pt>
              </c:numCache>
            </c:numRef>
          </c:val>
          <c:extLst xmlns:c16r2="http://schemas.microsoft.com/office/drawing/2015/06/chart">
            <c:ext xmlns:c16="http://schemas.microsoft.com/office/drawing/2014/chart" uri="{C3380CC4-5D6E-409C-BE32-E72D297353CC}">
              <c16:uniqueId val="{00000006-DFB0-4F56-9962-DFA2FD8F55BC}"/>
            </c:ext>
          </c:extLst>
        </c:ser>
        <c:dLbls>
          <c:dLblPos val="inEnd"/>
          <c:showLegendKey val="0"/>
          <c:showVal val="1"/>
          <c:showCatName val="0"/>
          <c:showSerName val="0"/>
          <c:showPercent val="0"/>
          <c:showBubbleSize val="0"/>
        </c:dLbls>
        <c:gapWidth val="31"/>
        <c:axId val="1937995904"/>
        <c:axId val="1939541568"/>
      </c:barChart>
      <c:catAx>
        <c:axId val="193799590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Aptos Display" panose="020B0004020202020204" pitchFamily="34" charset="0"/>
                <a:ea typeface="+mn-ea"/>
                <a:cs typeface="+mn-cs"/>
              </a:defRPr>
            </a:pPr>
            <a:endParaRPr lang="ru-RU"/>
          </a:p>
        </c:txPr>
        <c:crossAx val="1939541568"/>
        <c:crosses val="autoZero"/>
        <c:auto val="1"/>
        <c:lblAlgn val="ctr"/>
        <c:lblOffset val="100"/>
        <c:noMultiLvlLbl val="0"/>
      </c:catAx>
      <c:valAx>
        <c:axId val="1939541568"/>
        <c:scaling>
          <c:orientation val="minMax"/>
        </c:scaling>
        <c:delete val="1"/>
        <c:axPos val="b"/>
        <c:numFmt formatCode="General" sourceLinked="1"/>
        <c:majorTickMark val="none"/>
        <c:minorTickMark val="none"/>
        <c:tickLblPos val="nextTo"/>
        <c:crossAx val="1937995904"/>
        <c:crosses val="autoZero"/>
        <c:crossBetween val="between"/>
      </c:valAx>
      <c:spPr>
        <a:noFill/>
        <a:ln>
          <a:noFill/>
        </a:ln>
        <a:effectLst/>
      </c:spPr>
    </c:plotArea>
    <c:legend>
      <c:legendPos val="b"/>
      <c:layout>
        <c:manualLayout>
          <c:xMode val="edge"/>
          <c:yMode val="edge"/>
          <c:x val="5.4042335974216017E-2"/>
          <c:y val="3.3697755568742237E-2"/>
          <c:w val="0.27889071696129281"/>
          <c:h val="5.3166723724751806E-2"/>
        </c:manualLayout>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2872832072461518"/>
          <c:y val="6.7626553757201363E-2"/>
          <c:w val="0.47127167927538477"/>
          <c:h val="0.85663915034308324"/>
        </c:manualLayout>
      </c:layout>
      <c:barChart>
        <c:barDir val="bar"/>
        <c:grouping val="clustered"/>
        <c:varyColors val="0"/>
        <c:ser>
          <c:idx val="0"/>
          <c:order val="0"/>
          <c:tx>
            <c:strRef>
              <c:f>Q_16!$B$2</c:f>
              <c:strCache>
                <c:ptCount val="1"/>
                <c:pt idx="0">
                  <c:v>2024</c:v>
                </c:pt>
              </c:strCache>
            </c:strRef>
          </c:tx>
          <c:spPr>
            <a:solidFill>
              <a:schemeClr val="accent1"/>
            </a:solidFill>
            <a:ln>
              <a:noFill/>
            </a:ln>
            <a:effectLst/>
          </c:spPr>
          <c:invertIfNegative val="0"/>
          <c:dLbls>
            <c:spPr>
              <a:solidFill>
                <a:srgbClr val="FFC0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Q_16!$A$3:$A$7</c:f>
              <c:strCache>
                <c:ptCount val="5"/>
                <c:pt idx="0">
                  <c:v>Nu răspund</c:v>
                </c:pt>
                <c:pt idx="1">
                  <c:v>Nu știu</c:v>
                </c:pt>
                <c:pt idx="2">
                  <c:v>Altfel</c:v>
                </c:pt>
                <c:pt idx="3">
                  <c:v>Voluntar, din proprie iniţiativă</c:v>
                </c:pt>
                <c:pt idx="4">
                  <c:v>Presiune, am fost impus</c:v>
                </c:pt>
              </c:strCache>
            </c:strRef>
          </c:cat>
          <c:val>
            <c:numRef>
              <c:f>Q_16!$B$3:$B$7</c:f>
              <c:numCache>
                <c:formatCode>0.0</c:formatCode>
                <c:ptCount val="5"/>
                <c:pt idx="0">
                  <c:v>27.8</c:v>
                </c:pt>
                <c:pt idx="1">
                  <c:v>49</c:v>
                </c:pt>
                <c:pt idx="2">
                  <c:v>0.8</c:v>
                </c:pt>
                <c:pt idx="3">
                  <c:v>10.8</c:v>
                </c:pt>
                <c:pt idx="4">
                  <c:v>11.6</c:v>
                </c:pt>
              </c:numCache>
            </c:numRef>
          </c:val>
          <c:extLst xmlns:c16r2="http://schemas.microsoft.com/office/drawing/2015/06/chart">
            <c:ext xmlns:c16="http://schemas.microsoft.com/office/drawing/2014/chart" uri="{C3380CC4-5D6E-409C-BE32-E72D297353CC}">
              <c16:uniqueId val="{00000000-63D1-485C-89E4-5CC0296BB5E6}"/>
            </c:ext>
          </c:extLst>
        </c:ser>
        <c:ser>
          <c:idx val="1"/>
          <c:order val="1"/>
          <c:tx>
            <c:strRef>
              <c:f>Q_16!$C$2</c:f>
              <c:strCache>
                <c:ptCount val="1"/>
                <c:pt idx="0">
                  <c:v>2017</c:v>
                </c:pt>
              </c:strCache>
            </c:strRef>
          </c:tx>
          <c:spPr>
            <a:solidFill>
              <a:schemeClr val="accent2"/>
            </a:solidFill>
            <a:ln>
              <a:noFill/>
            </a:ln>
            <a:effectLst/>
          </c:spPr>
          <c:invertIfNegative val="0"/>
          <c:dLbls>
            <c:dLbl>
              <c:idx val="6"/>
              <c:delete val="1"/>
              <c:extLst xmlns:c16r2="http://schemas.microsoft.com/office/drawing/2015/06/chart">
                <c:ext xmlns:c16="http://schemas.microsoft.com/office/drawing/2014/chart" uri="{C3380CC4-5D6E-409C-BE32-E72D297353CC}">
                  <c16:uniqueId val="{00000001-63D1-485C-89E4-5CC0296BB5E6}"/>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2-63D1-485C-89E4-5CC0296BB5E6}"/>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03-63D1-485C-89E4-5CC0296BB5E6}"/>
                </c:ext>
                <c:ext xmlns:c15="http://schemas.microsoft.com/office/drawing/2012/chart" uri="{CE6537A1-D6FC-4f65-9D91-7224C49458BB}"/>
              </c:extLst>
            </c:dLbl>
            <c:spPr>
              <a:solidFill>
                <a:srgbClr val="FFC0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Q_16!$A$3:$A$7</c:f>
              <c:strCache>
                <c:ptCount val="5"/>
                <c:pt idx="0">
                  <c:v>Nu răspund</c:v>
                </c:pt>
                <c:pt idx="1">
                  <c:v>Nu știu</c:v>
                </c:pt>
                <c:pt idx="2">
                  <c:v>Altfel</c:v>
                </c:pt>
                <c:pt idx="3">
                  <c:v>Voluntar, din proprie iniţiativă</c:v>
                </c:pt>
                <c:pt idx="4">
                  <c:v>Presiune, am fost impus</c:v>
                </c:pt>
              </c:strCache>
            </c:strRef>
          </c:cat>
          <c:val>
            <c:numRef>
              <c:f>Q_16!$C$3:$C$7</c:f>
              <c:numCache>
                <c:formatCode>General</c:formatCode>
                <c:ptCount val="5"/>
                <c:pt idx="1">
                  <c:v>20</c:v>
                </c:pt>
                <c:pt idx="3">
                  <c:v>35.200000000000003</c:v>
                </c:pt>
                <c:pt idx="4">
                  <c:v>44.8</c:v>
                </c:pt>
              </c:numCache>
            </c:numRef>
          </c:val>
          <c:extLst xmlns:c16r2="http://schemas.microsoft.com/office/drawing/2015/06/chart">
            <c:ext xmlns:c16="http://schemas.microsoft.com/office/drawing/2014/chart" uri="{C3380CC4-5D6E-409C-BE32-E72D297353CC}">
              <c16:uniqueId val="{00000004-63D1-485C-89E4-5CC0296BB5E6}"/>
            </c:ext>
          </c:extLst>
        </c:ser>
        <c:dLbls>
          <c:dLblPos val="inEnd"/>
          <c:showLegendKey val="0"/>
          <c:showVal val="1"/>
          <c:showCatName val="0"/>
          <c:showSerName val="0"/>
          <c:showPercent val="0"/>
          <c:showBubbleSize val="0"/>
        </c:dLbls>
        <c:gapWidth val="31"/>
        <c:axId val="1939531776"/>
        <c:axId val="1939534496"/>
      </c:barChart>
      <c:catAx>
        <c:axId val="1939531776"/>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crossAx val="1939534496"/>
        <c:crosses val="autoZero"/>
        <c:auto val="1"/>
        <c:lblAlgn val="ctr"/>
        <c:lblOffset val="100"/>
        <c:noMultiLvlLbl val="0"/>
      </c:catAx>
      <c:valAx>
        <c:axId val="1939534496"/>
        <c:scaling>
          <c:orientation val="minMax"/>
        </c:scaling>
        <c:delete val="1"/>
        <c:axPos val="b"/>
        <c:numFmt formatCode="0.0" sourceLinked="1"/>
        <c:majorTickMark val="none"/>
        <c:minorTickMark val="none"/>
        <c:tickLblPos val="nextTo"/>
        <c:crossAx val="1939531776"/>
        <c:crosses val="autoZero"/>
        <c:crossBetween val="between"/>
      </c:valAx>
      <c:spPr>
        <a:noFill/>
        <a:ln>
          <a:noFill/>
        </a:ln>
        <a:effectLst/>
      </c:spPr>
    </c:plotArea>
    <c:legend>
      <c:legendPos val="b"/>
      <c:layout>
        <c:manualLayout>
          <c:xMode val="edge"/>
          <c:yMode val="edge"/>
          <c:x val="3.0578971746178785E-2"/>
          <c:y val="0"/>
          <c:w val="0.28542672362033172"/>
          <c:h val="8.5734051342741105E-2"/>
        </c:manualLayout>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rgbClr val="C00000"/>
                </a:solidFill>
                <a:latin typeface="Aptos Display" panose="020B0004020202020204" pitchFamily="34" charset="0"/>
                <a:ea typeface="+mn-ea"/>
                <a:cs typeface="+mn-cs"/>
              </a:defRPr>
            </a:pPr>
            <a:r>
              <a:rPr lang="ro-RO" sz="1800" dirty="0">
                <a:solidFill>
                  <a:srgbClr val="C00000"/>
                </a:solidFill>
              </a:rPr>
              <a:t>Domeniul de activitate (%)</a:t>
            </a:r>
          </a:p>
        </c:rich>
      </c:tx>
      <c:layout>
        <c:manualLayout>
          <c:xMode val="edge"/>
          <c:yMode val="edge"/>
          <c:x val="3.8444444444444448E-2"/>
          <c:y val="1.8814865916919773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rgbClr val="C00000"/>
              </a:solidFill>
              <a:latin typeface="Aptos Display" panose="020B0004020202020204" pitchFamily="34" charset="0"/>
              <a:ea typeface="+mn-ea"/>
              <a:cs typeface="+mn-cs"/>
            </a:defRPr>
          </a:pPr>
          <a:endParaRPr lang="ru-RU"/>
        </a:p>
      </c:txPr>
    </c:title>
    <c:autoTitleDeleted val="0"/>
    <c:plotArea>
      <c:layout>
        <c:manualLayout>
          <c:layoutTarget val="inner"/>
          <c:xMode val="edge"/>
          <c:yMode val="edge"/>
          <c:x val="0.47644070153482471"/>
          <c:y val="0.12245934495130729"/>
          <c:w val="0.52355929846517535"/>
          <c:h val="0.73985484898847875"/>
        </c:manualLayout>
      </c:layout>
      <c:barChart>
        <c:barDir val="bar"/>
        <c:grouping val="clustered"/>
        <c:varyColors val="0"/>
        <c:ser>
          <c:idx val="0"/>
          <c:order val="0"/>
          <c:spPr>
            <a:solidFill>
              <a:schemeClr val="accent1"/>
            </a:solidFill>
            <a:ln>
              <a:noFill/>
            </a:ln>
            <a:effectLst/>
          </c:spPr>
          <c:invertIfNegative val="0"/>
          <c:dLbls>
            <c:numFmt formatCode="#,##0.0" sourceLinked="0"/>
            <c:spPr>
              <a:solidFill>
                <a:srgbClr val="FFC0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Eșantion!$A$19:$A$24</c:f>
              <c:strCache>
                <c:ptCount val="6"/>
                <c:pt idx="0">
                  <c:v>Altele</c:v>
                </c:pt>
                <c:pt idx="1">
                  <c:v>Agricultură</c:v>
                </c:pt>
                <c:pt idx="2">
                  <c:v>Transport și Comunicații</c:v>
                </c:pt>
                <c:pt idx="3">
                  <c:v>Industrie/Construcții</c:v>
                </c:pt>
                <c:pt idx="4">
                  <c:v>Servicii</c:v>
                </c:pt>
                <c:pt idx="5">
                  <c:v>Comerț</c:v>
                </c:pt>
              </c:strCache>
            </c:strRef>
          </c:cat>
          <c:val>
            <c:numRef>
              <c:f>Eșantion!$B$19:$B$24</c:f>
              <c:numCache>
                <c:formatCode>General</c:formatCode>
                <c:ptCount val="6"/>
                <c:pt idx="0">
                  <c:v>4.1509433962264151</c:v>
                </c:pt>
                <c:pt idx="1">
                  <c:v>13.584905660377359</c:v>
                </c:pt>
                <c:pt idx="2">
                  <c:v>13.962264150943396</c:v>
                </c:pt>
                <c:pt idx="3">
                  <c:v>19.433962264150946</c:v>
                </c:pt>
                <c:pt idx="4">
                  <c:v>22.264150943396228</c:v>
                </c:pt>
                <c:pt idx="5">
                  <c:v>26.60377358490566</c:v>
                </c:pt>
              </c:numCache>
            </c:numRef>
          </c:val>
          <c:extLst xmlns:c16r2="http://schemas.microsoft.com/office/drawing/2015/06/chart">
            <c:ext xmlns:c16="http://schemas.microsoft.com/office/drawing/2014/chart" uri="{C3380CC4-5D6E-409C-BE32-E72D297353CC}">
              <c16:uniqueId val="{00000000-596A-47B6-82AC-9A02434E91D7}"/>
            </c:ext>
          </c:extLst>
        </c:ser>
        <c:dLbls>
          <c:dLblPos val="inEnd"/>
          <c:showLegendKey val="0"/>
          <c:showVal val="1"/>
          <c:showCatName val="0"/>
          <c:showSerName val="0"/>
          <c:showPercent val="0"/>
          <c:showBubbleSize val="0"/>
        </c:dLbls>
        <c:gapWidth val="67"/>
        <c:axId val="1898351168"/>
        <c:axId val="1898351712"/>
      </c:barChart>
      <c:catAx>
        <c:axId val="1898351168"/>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1" i="0" u="none" strike="noStrike" kern="1200" baseline="0">
                <a:solidFill>
                  <a:schemeClr val="accent1"/>
                </a:solidFill>
                <a:latin typeface="Aptos Display" panose="020B0004020202020204" pitchFamily="34" charset="0"/>
                <a:ea typeface="+mn-ea"/>
                <a:cs typeface="+mn-cs"/>
              </a:defRPr>
            </a:pPr>
            <a:endParaRPr lang="ru-RU"/>
          </a:p>
        </c:txPr>
        <c:crossAx val="1898351712"/>
        <c:crosses val="autoZero"/>
        <c:auto val="1"/>
        <c:lblAlgn val="ctr"/>
        <c:lblOffset val="100"/>
        <c:noMultiLvlLbl val="0"/>
      </c:catAx>
      <c:valAx>
        <c:axId val="1898351712"/>
        <c:scaling>
          <c:orientation val="minMax"/>
        </c:scaling>
        <c:delete val="1"/>
        <c:axPos val="b"/>
        <c:numFmt formatCode="General" sourceLinked="1"/>
        <c:majorTickMark val="none"/>
        <c:minorTickMark val="none"/>
        <c:tickLblPos val="nextTo"/>
        <c:crossAx val="189835116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a:noFill/>
            </a:ln>
          </c:spPr>
          <c:dPt>
            <c:idx val="0"/>
            <c:bubble3D val="0"/>
            <c:spPr>
              <a:solidFill>
                <a:srgbClr val="00B050"/>
              </a:solidFill>
              <a:ln w="19050">
                <a:noFill/>
              </a:ln>
              <a:effectLst/>
            </c:spPr>
            <c:extLst xmlns:c16r2="http://schemas.microsoft.com/office/drawing/2015/06/chart">
              <c:ext xmlns:c16="http://schemas.microsoft.com/office/drawing/2014/chart" uri="{C3380CC4-5D6E-409C-BE32-E72D297353CC}">
                <c16:uniqueId val="{00000001-BC01-406B-8780-C420D2CC3F2D}"/>
              </c:ext>
            </c:extLst>
          </c:dPt>
          <c:dPt>
            <c:idx val="1"/>
            <c:bubble3D val="0"/>
            <c:spPr>
              <a:solidFill>
                <a:srgbClr val="C00000"/>
              </a:solidFill>
              <a:ln w="19050">
                <a:noFill/>
              </a:ln>
              <a:effectLst/>
            </c:spPr>
            <c:extLst xmlns:c16r2="http://schemas.microsoft.com/office/drawing/2015/06/chart">
              <c:ext xmlns:c16="http://schemas.microsoft.com/office/drawing/2014/chart" uri="{C3380CC4-5D6E-409C-BE32-E72D297353CC}">
                <c16:uniqueId val="{00000003-BC01-406B-8780-C420D2CC3F2D}"/>
              </c:ext>
            </c:extLst>
          </c:dPt>
          <c:dPt>
            <c:idx val="2"/>
            <c:bubble3D val="0"/>
            <c:spPr>
              <a:solidFill>
                <a:schemeClr val="bg1">
                  <a:lumMod val="65000"/>
                </a:schemeClr>
              </a:solidFill>
              <a:ln w="19050">
                <a:noFill/>
              </a:ln>
              <a:effectLst/>
            </c:spPr>
            <c:extLst xmlns:c16r2="http://schemas.microsoft.com/office/drawing/2015/06/chart">
              <c:ext xmlns:c16="http://schemas.microsoft.com/office/drawing/2014/chart" uri="{C3380CC4-5D6E-409C-BE32-E72D297353CC}">
                <c16:uniqueId val="{00000005-BC01-406B-8780-C420D2CC3F2D}"/>
              </c:ext>
            </c:extLst>
          </c:dPt>
          <c:dPt>
            <c:idx val="3"/>
            <c:bubble3D val="0"/>
            <c:spPr>
              <a:solidFill>
                <a:srgbClr val="FFC000"/>
              </a:solidFill>
              <a:ln w="19050">
                <a:noFill/>
              </a:ln>
              <a:effectLst/>
            </c:spPr>
            <c:extLst xmlns:c16r2="http://schemas.microsoft.com/office/drawing/2015/06/chart">
              <c:ext xmlns:c16="http://schemas.microsoft.com/office/drawing/2014/chart" uri="{C3380CC4-5D6E-409C-BE32-E72D297353CC}">
                <c16:uniqueId val="{00000007-BC01-406B-8780-C420D2CC3F2D}"/>
              </c:ext>
            </c:extLst>
          </c:dPt>
          <c:dLbls>
            <c:dLbl>
              <c:idx val="0"/>
              <c:layout>
                <c:manualLayout>
                  <c:x val="-0.17225820209973752"/>
                  <c:y val="-0.18282812002207277"/>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C01-406B-8780-C420D2CC3F2D}"/>
                </c:ext>
                <c:ext xmlns:c15="http://schemas.microsoft.com/office/drawing/2012/chart" uri="{CE6537A1-D6FC-4f65-9D91-7224C49458BB}">
                  <c15:layout/>
                </c:ext>
              </c:extLst>
            </c:dLbl>
            <c:dLbl>
              <c:idx val="2"/>
              <c:layout>
                <c:manualLayout>
                  <c:x val="8.3615923009623797E-2"/>
                  <c:y val="8.0967077755930164E-2"/>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BC01-406B-8780-C420D2CC3F2D}"/>
                </c:ext>
                <c:ext xmlns:c15="http://schemas.microsoft.com/office/drawing/2012/chart" uri="{CE6537A1-D6FC-4f65-9D91-7224C49458BB}">
                  <c15:layout/>
                </c:ext>
              </c:extLst>
            </c:dLbl>
            <c:spPr>
              <a:solidFill>
                <a:schemeClr val="bg1"/>
              </a:solid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Aptos Display" panose="020B0004020202020204" pitchFamily="34" charset="0"/>
                    <a:ea typeface="+mn-ea"/>
                    <a:cs typeface="+mn-cs"/>
                  </a:defRPr>
                </a:pPr>
                <a:endParaRPr lang="ru-RU"/>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Q_17!$A$3:$A$6</c:f>
              <c:strCache>
                <c:ptCount val="4"/>
                <c:pt idx="0">
                  <c:v>Nu</c:v>
                </c:pt>
                <c:pt idx="1">
                  <c:v>Da</c:v>
                </c:pt>
                <c:pt idx="2">
                  <c:v>Nu știu</c:v>
                </c:pt>
                <c:pt idx="3">
                  <c:v>Nu răspund</c:v>
                </c:pt>
              </c:strCache>
            </c:strRef>
          </c:cat>
          <c:val>
            <c:numRef>
              <c:f>Q_17!$B$3:$B$6</c:f>
              <c:numCache>
                <c:formatCode>0.0</c:formatCode>
                <c:ptCount val="4"/>
                <c:pt idx="0">
                  <c:v>75.899999999999991</c:v>
                </c:pt>
                <c:pt idx="1">
                  <c:v>10.199999999999999</c:v>
                </c:pt>
                <c:pt idx="2">
                  <c:v>3</c:v>
                </c:pt>
                <c:pt idx="3">
                  <c:v>10.9</c:v>
                </c:pt>
              </c:numCache>
            </c:numRef>
          </c:val>
          <c:extLst xmlns:c16r2="http://schemas.microsoft.com/office/drawing/2015/06/chart">
            <c:ext xmlns:c16="http://schemas.microsoft.com/office/drawing/2014/chart" uri="{C3380CC4-5D6E-409C-BE32-E72D297353CC}">
              <c16:uniqueId val="{00000008-BC01-406B-8780-C420D2CC3F2D}"/>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7644070153482471"/>
          <c:y val="3.4656584751102712E-2"/>
          <c:w val="0.52355929846517535"/>
          <c:h val="0.94368267766151148"/>
        </c:manualLayout>
      </c:layout>
      <c:barChart>
        <c:barDir val="bar"/>
        <c:grouping val="clustered"/>
        <c:varyColors val="0"/>
        <c:ser>
          <c:idx val="0"/>
          <c:order val="0"/>
          <c:tx>
            <c:strRef>
              <c:f>Q_18!$B$35</c:f>
              <c:strCache>
                <c:ptCount val="1"/>
                <c:pt idx="0">
                  <c:v>2024</c:v>
                </c:pt>
              </c:strCache>
            </c:strRef>
          </c:tx>
          <c:spPr>
            <a:solidFill>
              <a:schemeClr val="accent1"/>
            </a:solidFill>
            <a:ln>
              <a:noFill/>
            </a:ln>
            <a:effectLst/>
          </c:spPr>
          <c:invertIfNegative val="0"/>
          <c:dLbls>
            <c:numFmt formatCode="#,##0.0" sourceLinked="0"/>
            <c:spPr>
              <a:solidFill>
                <a:srgbClr val="FFC0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Q_18!$A$36:$A$42</c:f>
              <c:strCache>
                <c:ptCount val="7"/>
                <c:pt idx="0">
                  <c:v>Altele</c:v>
                </c:pt>
                <c:pt idx="1">
                  <c:v>Asociație patronală/asociație de business din ramură</c:v>
                </c:pt>
                <c:pt idx="2">
                  <c:v>ONG</c:v>
                </c:pt>
                <c:pt idx="3">
                  <c:v>Mass-media</c:v>
                </c:pt>
                <c:pt idx="4">
                  <c:v>Procuratură</c:v>
                </c:pt>
                <c:pt idx="5">
                  <c:v>Centrul Național Anticorupție</c:v>
                </c:pt>
                <c:pt idx="6">
                  <c:v>Poliție</c:v>
                </c:pt>
              </c:strCache>
            </c:strRef>
          </c:cat>
          <c:val>
            <c:numRef>
              <c:f>Q_18!$B$36:$B$42</c:f>
              <c:numCache>
                <c:formatCode>General</c:formatCode>
                <c:ptCount val="7"/>
                <c:pt idx="0">
                  <c:v>12.35</c:v>
                </c:pt>
                <c:pt idx="1">
                  <c:v>2.2400000000000002</c:v>
                </c:pt>
                <c:pt idx="2">
                  <c:v>5.05</c:v>
                </c:pt>
                <c:pt idx="3">
                  <c:v>6.17</c:v>
                </c:pt>
                <c:pt idx="4">
                  <c:v>21.35</c:v>
                </c:pt>
                <c:pt idx="5">
                  <c:v>25.28</c:v>
                </c:pt>
                <c:pt idx="6">
                  <c:v>27.52</c:v>
                </c:pt>
              </c:numCache>
            </c:numRef>
          </c:val>
          <c:extLst xmlns:c16r2="http://schemas.microsoft.com/office/drawing/2015/06/chart">
            <c:ext xmlns:c16="http://schemas.microsoft.com/office/drawing/2014/chart" uri="{C3380CC4-5D6E-409C-BE32-E72D297353CC}">
              <c16:uniqueId val="{00000000-A916-4562-81BB-D5E412247E4C}"/>
            </c:ext>
          </c:extLst>
        </c:ser>
        <c:ser>
          <c:idx val="1"/>
          <c:order val="1"/>
          <c:tx>
            <c:strRef>
              <c:f>Q_18!$C$35</c:f>
              <c:strCache>
                <c:ptCount val="1"/>
                <c:pt idx="0">
                  <c:v>2017</c:v>
                </c:pt>
              </c:strCache>
            </c:strRef>
          </c:tx>
          <c:spPr>
            <a:solidFill>
              <a:schemeClr val="accent2"/>
            </a:solidFill>
            <a:ln>
              <a:noFill/>
            </a:ln>
            <a:effectLst/>
          </c:spPr>
          <c:invertIfNegative val="0"/>
          <c:dLbls>
            <c:dLbl>
              <c:idx val="7"/>
              <c:delete val="1"/>
              <c:extLst xmlns:c16r2="http://schemas.microsoft.com/office/drawing/2015/06/chart">
                <c:ext xmlns:c16="http://schemas.microsoft.com/office/drawing/2014/chart" uri="{C3380CC4-5D6E-409C-BE32-E72D297353CC}">
                  <c16:uniqueId val="{00000004-A916-4562-81BB-D5E412247E4C}"/>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05-A916-4562-81BB-D5E412247E4C}"/>
                </c:ext>
                <c:ext xmlns:c15="http://schemas.microsoft.com/office/drawing/2012/chart" uri="{CE6537A1-D6FC-4f65-9D91-7224C49458BB}"/>
              </c:extLst>
            </c:dLbl>
            <c:numFmt formatCode="#,##0.0" sourceLinked="0"/>
            <c:spPr>
              <a:solidFill>
                <a:srgbClr val="FFC0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Q_18!$A$36:$A$42</c:f>
              <c:strCache>
                <c:ptCount val="7"/>
                <c:pt idx="0">
                  <c:v>Altele</c:v>
                </c:pt>
                <c:pt idx="1">
                  <c:v>Asociație patronală/asociație de business din ramură</c:v>
                </c:pt>
                <c:pt idx="2">
                  <c:v>ONG</c:v>
                </c:pt>
                <c:pt idx="3">
                  <c:v>Mass-media</c:v>
                </c:pt>
                <c:pt idx="4">
                  <c:v>Procuratură</c:v>
                </c:pt>
                <c:pt idx="5">
                  <c:v>Centrul Național Anticorupție</c:v>
                </c:pt>
                <c:pt idx="6">
                  <c:v>Poliție</c:v>
                </c:pt>
              </c:strCache>
            </c:strRef>
          </c:cat>
          <c:val>
            <c:numRef>
              <c:f>Q_18!$C$36:$C$42</c:f>
              <c:numCache>
                <c:formatCode>General</c:formatCode>
                <c:ptCount val="7"/>
                <c:pt idx="0">
                  <c:v>6.95</c:v>
                </c:pt>
                <c:pt idx="1">
                  <c:v>2.31</c:v>
                </c:pt>
                <c:pt idx="2">
                  <c:v>9.27</c:v>
                </c:pt>
                <c:pt idx="3">
                  <c:v>6.95</c:v>
                </c:pt>
                <c:pt idx="4">
                  <c:v>31.12</c:v>
                </c:pt>
                <c:pt idx="5">
                  <c:v>15.89</c:v>
                </c:pt>
                <c:pt idx="6">
                  <c:v>27.48</c:v>
                </c:pt>
              </c:numCache>
            </c:numRef>
          </c:val>
          <c:extLst xmlns:c16r2="http://schemas.microsoft.com/office/drawing/2015/06/chart">
            <c:ext xmlns:c16="http://schemas.microsoft.com/office/drawing/2014/chart" uri="{C3380CC4-5D6E-409C-BE32-E72D297353CC}">
              <c16:uniqueId val="{00000006-A916-4562-81BB-D5E412247E4C}"/>
            </c:ext>
          </c:extLst>
        </c:ser>
        <c:dLbls>
          <c:dLblPos val="inEnd"/>
          <c:showLegendKey val="0"/>
          <c:showVal val="1"/>
          <c:showCatName val="0"/>
          <c:showSerName val="0"/>
          <c:showPercent val="0"/>
          <c:showBubbleSize val="0"/>
        </c:dLbls>
        <c:gapWidth val="31"/>
        <c:axId val="1939533408"/>
        <c:axId val="1939535040"/>
      </c:barChart>
      <c:catAx>
        <c:axId val="1939533408"/>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Aptos Display" panose="020B0004020202020204" pitchFamily="34" charset="0"/>
                <a:ea typeface="+mn-ea"/>
                <a:cs typeface="+mn-cs"/>
              </a:defRPr>
            </a:pPr>
            <a:endParaRPr lang="ru-RU"/>
          </a:p>
        </c:txPr>
        <c:crossAx val="1939535040"/>
        <c:crosses val="autoZero"/>
        <c:auto val="1"/>
        <c:lblAlgn val="ctr"/>
        <c:lblOffset val="100"/>
        <c:noMultiLvlLbl val="0"/>
      </c:catAx>
      <c:valAx>
        <c:axId val="1939535040"/>
        <c:scaling>
          <c:orientation val="minMax"/>
        </c:scaling>
        <c:delete val="1"/>
        <c:axPos val="b"/>
        <c:numFmt formatCode="General" sourceLinked="1"/>
        <c:majorTickMark val="none"/>
        <c:minorTickMark val="none"/>
        <c:tickLblPos val="nextTo"/>
        <c:crossAx val="1939533408"/>
        <c:crosses val="autoZero"/>
        <c:crossBetween val="between"/>
      </c:valAx>
      <c:spPr>
        <a:noFill/>
        <a:ln>
          <a:noFill/>
        </a:ln>
        <a:effectLst/>
      </c:spPr>
    </c:plotArea>
    <c:legend>
      <c:legendPos val="b"/>
      <c:layout>
        <c:manualLayout>
          <c:xMode val="edge"/>
          <c:yMode val="edge"/>
          <c:x val="0.20524311100609083"/>
          <c:y val="2.6608592476503781E-2"/>
          <c:w val="0.16895708904404141"/>
          <c:h val="5.3166723724751806E-2"/>
        </c:manualLayout>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a:noFill/>
            </a:ln>
          </c:spPr>
          <c:dPt>
            <c:idx val="0"/>
            <c:bubble3D val="0"/>
            <c:spPr>
              <a:solidFill>
                <a:srgbClr val="92D050"/>
              </a:solidFill>
              <a:ln w="19050">
                <a:noFill/>
              </a:ln>
              <a:effectLst/>
            </c:spPr>
            <c:extLst xmlns:c16r2="http://schemas.microsoft.com/office/drawing/2015/06/chart">
              <c:ext xmlns:c16="http://schemas.microsoft.com/office/drawing/2014/chart" uri="{C3380CC4-5D6E-409C-BE32-E72D297353CC}">
                <c16:uniqueId val="{00000001-8DE2-436A-9A75-6B4B018FD816}"/>
              </c:ext>
            </c:extLst>
          </c:dPt>
          <c:dPt>
            <c:idx val="1"/>
            <c:bubble3D val="0"/>
            <c:spPr>
              <a:solidFill>
                <a:srgbClr val="C00000"/>
              </a:solidFill>
              <a:ln w="19050">
                <a:noFill/>
              </a:ln>
              <a:effectLst/>
            </c:spPr>
            <c:extLst xmlns:c16r2="http://schemas.microsoft.com/office/drawing/2015/06/chart">
              <c:ext xmlns:c16="http://schemas.microsoft.com/office/drawing/2014/chart" uri="{C3380CC4-5D6E-409C-BE32-E72D297353CC}">
                <c16:uniqueId val="{00000003-8DE2-436A-9A75-6B4B018FD816}"/>
              </c:ext>
            </c:extLst>
          </c:dPt>
          <c:dLbls>
            <c:numFmt formatCode="#,##0.0" sourceLinked="0"/>
            <c:spPr>
              <a:solidFill>
                <a:schemeClr val="bg1"/>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Q_19_1!$A$13:$A$14</c:f>
              <c:strCache>
                <c:ptCount val="2"/>
                <c:pt idx="0">
                  <c:v>Da</c:v>
                </c:pt>
                <c:pt idx="1">
                  <c:v>Nu</c:v>
                </c:pt>
              </c:strCache>
            </c:strRef>
          </c:cat>
          <c:val>
            <c:numRef>
              <c:f>Q_19_1!$B$13:$B$14</c:f>
              <c:numCache>
                <c:formatCode>General</c:formatCode>
                <c:ptCount val="2"/>
                <c:pt idx="0">
                  <c:v>29.41</c:v>
                </c:pt>
                <c:pt idx="1">
                  <c:v>70.58</c:v>
                </c:pt>
              </c:numCache>
            </c:numRef>
          </c:val>
          <c:extLst xmlns:c16r2="http://schemas.microsoft.com/office/drawing/2015/06/chart">
            <c:ext xmlns:c16="http://schemas.microsoft.com/office/drawing/2014/chart" uri="{C3380CC4-5D6E-409C-BE32-E72D297353CC}">
              <c16:uniqueId val="{00000004-8DE2-436A-9A75-6B4B018FD816}"/>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a:noFill/>
            </a:ln>
          </c:spPr>
          <c:dPt>
            <c:idx val="0"/>
            <c:bubble3D val="0"/>
            <c:spPr>
              <a:solidFill>
                <a:srgbClr val="92D050"/>
              </a:solidFill>
              <a:ln w="19050">
                <a:noFill/>
              </a:ln>
              <a:effectLst/>
            </c:spPr>
            <c:extLst xmlns:c16r2="http://schemas.microsoft.com/office/drawing/2015/06/chart">
              <c:ext xmlns:c16="http://schemas.microsoft.com/office/drawing/2014/chart" uri="{C3380CC4-5D6E-409C-BE32-E72D297353CC}">
                <c16:uniqueId val="{00000001-B3CB-48D2-8C9D-84095476AFE6}"/>
              </c:ext>
            </c:extLst>
          </c:dPt>
          <c:dPt>
            <c:idx val="1"/>
            <c:bubble3D val="0"/>
            <c:spPr>
              <a:solidFill>
                <a:srgbClr val="C00000"/>
              </a:solidFill>
              <a:ln w="19050">
                <a:noFill/>
              </a:ln>
              <a:effectLst/>
            </c:spPr>
            <c:extLst xmlns:c16r2="http://schemas.microsoft.com/office/drawing/2015/06/chart">
              <c:ext xmlns:c16="http://schemas.microsoft.com/office/drawing/2014/chart" uri="{C3380CC4-5D6E-409C-BE32-E72D297353CC}">
                <c16:uniqueId val="{00000003-B3CB-48D2-8C9D-84095476AFE6}"/>
              </c:ext>
            </c:extLst>
          </c:dPt>
          <c:dLbls>
            <c:numFmt formatCode="#,##0.0" sourceLinked="0"/>
            <c:spPr>
              <a:solidFill>
                <a:schemeClr val="bg1"/>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Q_19_2!$A$16:$A$17</c:f>
              <c:strCache>
                <c:ptCount val="2"/>
                <c:pt idx="0">
                  <c:v>Da</c:v>
                </c:pt>
                <c:pt idx="1">
                  <c:v>Nu</c:v>
                </c:pt>
              </c:strCache>
            </c:strRef>
          </c:cat>
          <c:val>
            <c:numRef>
              <c:f>Q_19_2!$B$16:$B$17</c:f>
              <c:numCache>
                <c:formatCode>General</c:formatCode>
                <c:ptCount val="2"/>
                <c:pt idx="0">
                  <c:v>9.42</c:v>
                </c:pt>
                <c:pt idx="1">
                  <c:v>90.58</c:v>
                </c:pt>
              </c:numCache>
            </c:numRef>
          </c:val>
          <c:extLst xmlns:c16r2="http://schemas.microsoft.com/office/drawing/2015/06/chart">
            <c:ext xmlns:c16="http://schemas.microsoft.com/office/drawing/2014/chart" uri="{C3380CC4-5D6E-409C-BE32-E72D297353CC}">
              <c16:uniqueId val="{00000004-B3CB-48D2-8C9D-84095476AFE6}"/>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a:noFill/>
            </a:ln>
          </c:spPr>
          <c:dPt>
            <c:idx val="0"/>
            <c:bubble3D val="0"/>
            <c:spPr>
              <a:solidFill>
                <a:srgbClr val="C00000"/>
              </a:solidFill>
              <a:ln w="19050">
                <a:noFill/>
              </a:ln>
              <a:effectLst/>
            </c:spPr>
            <c:extLst xmlns:c16r2="http://schemas.microsoft.com/office/drawing/2015/06/chart">
              <c:ext xmlns:c16="http://schemas.microsoft.com/office/drawing/2014/chart" uri="{C3380CC4-5D6E-409C-BE32-E72D297353CC}">
                <c16:uniqueId val="{00000001-AF40-4622-975C-A0D36BF8806A}"/>
              </c:ext>
            </c:extLst>
          </c:dPt>
          <c:dPt>
            <c:idx val="1"/>
            <c:bubble3D val="0"/>
            <c:spPr>
              <a:solidFill>
                <a:srgbClr val="92D050"/>
              </a:solidFill>
              <a:ln w="19050">
                <a:noFill/>
              </a:ln>
              <a:effectLst/>
            </c:spPr>
            <c:extLst xmlns:c16r2="http://schemas.microsoft.com/office/drawing/2015/06/chart">
              <c:ext xmlns:c16="http://schemas.microsoft.com/office/drawing/2014/chart" uri="{C3380CC4-5D6E-409C-BE32-E72D297353CC}">
                <c16:uniqueId val="{00000003-AF40-4622-975C-A0D36BF8806A}"/>
              </c:ext>
            </c:extLst>
          </c:dPt>
          <c:dLbls>
            <c:numFmt formatCode="#,##0.0" sourceLinked="0"/>
            <c:spPr>
              <a:solidFill>
                <a:schemeClr val="bg1"/>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Q_19_3!$A$16:$A$17</c:f>
              <c:strCache>
                <c:ptCount val="2"/>
                <c:pt idx="0">
                  <c:v>Da</c:v>
                </c:pt>
                <c:pt idx="1">
                  <c:v>Nu</c:v>
                </c:pt>
              </c:strCache>
            </c:strRef>
          </c:cat>
          <c:val>
            <c:numRef>
              <c:f>Q_19_3!$B$16:$B$17</c:f>
              <c:numCache>
                <c:formatCode>General</c:formatCode>
                <c:ptCount val="2"/>
                <c:pt idx="0">
                  <c:v>31.44</c:v>
                </c:pt>
                <c:pt idx="1">
                  <c:v>68.56</c:v>
                </c:pt>
              </c:numCache>
            </c:numRef>
          </c:val>
          <c:extLst xmlns:c16r2="http://schemas.microsoft.com/office/drawing/2015/06/chart">
            <c:ext xmlns:c16="http://schemas.microsoft.com/office/drawing/2014/chart" uri="{C3380CC4-5D6E-409C-BE32-E72D297353CC}">
              <c16:uniqueId val="{00000004-AF40-4622-975C-A0D36BF8806A}"/>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8739993917173785"/>
          <c:y val="0"/>
          <c:w val="0.51260006082826215"/>
          <c:h val="0.9093112956715409"/>
        </c:manualLayout>
      </c:layout>
      <c:barChart>
        <c:barDir val="bar"/>
        <c:grouping val="clustered"/>
        <c:varyColors val="0"/>
        <c:ser>
          <c:idx val="0"/>
          <c:order val="0"/>
          <c:tx>
            <c:strRef>
              <c:f>Q_20!$B$2</c:f>
              <c:strCache>
                <c:ptCount val="1"/>
                <c:pt idx="0">
                  <c:v>2024</c:v>
                </c:pt>
              </c:strCache>
            </c:strRef>
          </c:tx>
          <c:spPr>
            <a:solidFill>
              <a:schemeClr val="accent1"/>
            </a:solidFill>
            <a:ln>
              <a:noFill/>
            </a:ln>
            <a:effectLst/>
          </c:spPr>
          <c:invertIfNegative val="0"/>
          <c:dLbls>
            <c:spPr>
              <a:solidFill>
                <a:srgbClr val="FFC000"/>
              </a:solid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Q_20!$A$3:$A$12</c:f>
              <c:strCache>
                <c:ptCount val="10"/>
                <c:pt idx="0">
                  <c:v>Nu știu</c:v>
                </c:pt>
                <c:pt idx="1">
                  <c:v>Nu răspund</c:v>
                </c:pt>
                <c:pt idx="2">
                  <c:v>Nu m-am confruntat cu așa situații</c:v>
                </c:pt>
                <c:pt idx="3">
                  <c:v>Altele</c:v>
                </c:pt>
                <c:pt idx="4">
                  <c:v>Nu știu unde și cum să mă adresez</c:v>
                </c:pt>
                <c:pt idx="5">
                  <c:v>Nu cred că asociațiile de profil, asociațiile patronale, fie ONG-le mă pot ajuta</c:v>
                </c:pt>
                <c:pt idx="6">
                  <c:v>Nu cred că reportajele și publicațiile mass-media vor avea un rezultat</c:v>
                </c:pt>
                <c:pt idx="7">
                  <c:v>Îmi este frică pentru integritatea fizică</c:v>
                </c:pt>
                <c:pt idx="8">
                  <c:v>Îmi este frică că va avea compania de suferit</c:v>
                </c:pt>
                <c:pt idx="9">
                  <c:v>Nu am încredere în organele de drept</c:v>
                </c:pt>
              </c:strCache>
            </c:strRef>
          </c:cat>
          <c:val>
            <c:numRef>
              <c:f>Q_20!$B$3:$B$12</c:f>
              <c:numCache>
                <c:formatCode>0.0</c:formatCode>
                <c:ptCount val="10"/>
                <c:pt idx="0">
                  <c:v>21.5</c:v>
                </c:pt>
                <c:pt idx="1">
                  <c:v>14.7</c:v>
                </c:pt>
                <c:pt idx="2">
                  <c:v>23.2</c:v>
                </c:pt>
                <c:pt idx="3">
                  <c:v>0.4</c:v>
                </c:pt>
                <c:pt idx="4">
                  <c:v>5.7</c:v>
                </c:pt>
                <c:pt idx="5">
                  <c:v>6.1</c:v>
                </c:pt>
                <c:pt idx="6">
                  <c:v>6.7</c:v>
                </c:pt>
                <c:pt idx="7">
                  <c:v>9.3000000000000007</c:v>
                </c:pt>
                <c:pt idx="8">
                  <c:v>17.3</c:v>
                </c:pt>
                <c:pt idx="9">
                  <c:v>24.6</c:v>
                </c:pt>
              </c:numCache>
            </c:numRef>
          </c:val>
          <c:extLst xmlns:c16r2="http://schemas.microsoft.com/office/drawing/2015/06/chart">
            <c:ext xmlns:c16="http://schemas.microsoft.com/office/drawing/2014/chart" uri="{C3380CC4-5D6E-409C-BE32-E72D297353CC}">
              <c16:uniqueId val="{00000000-F803-4BC4-BEF6-FE19FD3763F2}"/>
            </c:ext>
          </c:extLst>
        </c:ser>
        <c:ser>
          <c:idx val="1"/>
          <c:order val="1"/>
          <c:tx>
            <c:strRef>
              <c:f>Q_20!$C$2</c:f>
              <c:strCache>
                <c:ptCount val="1"/>
                <c:pt idx="0">
                  <c:v>2017</c:v>
                </c:pt>
              </c:strCache>
            </c:strRef>
          </c:tx>
          <c:spPr>
            <a:solidFill>
              <a:schemeClr val="accent2"/>
            </a:solidFill>
            <a:ln>
              <a:noFill/>
            </a:ln>
            <a:effectLst/>
          </c:spPr>
          <c:invertIfNegative val="0"/>
          <c:dLbls>
            <c:dLbl>
              <c:idx val="1"/>
              <c:delete val="1"/>
              <c:extLst xmlns:c16r2="http://schemas.microsoft.com/office/drawing/2015/06/chart">
                <c:ext xmlns:c16="http://schemas.microsoft.com/office/drawing/2014/chart" uri="{C3380CC4-5D6E-409C-BE32-E72D297353CC}">
                  <c16:uniqueId val="{00000001-F803-4BC4-BEF6-FE19FD3763F2}"/>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7-F803-4BC4-BEF6-FE19FD3763F2}"/>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3-F803-4BC4-BEF6-FE19FD3763F2}"/>
                </c:ext>
                <c:ext xmlns:c15="http://schemas.microsoft.com/office/drawing/2012/chart" uri="{CE6537A1-D6FC-4f65-9D91-7224C49458BB}"/>
              </c:extLst>
            </c:dLbl>
            <c:numFmt formatCode="#,##0.0" sourceLinked="0"/>
            <c:spPr>
              <a:solidFill>
                <a:srgbClr val="FFC000"/>
              </a:solid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Q_20!$A$3:$A$12</c:f>
              <c:strCache>
                <c:ptCount val="10"/>
                <c:pt idx="0">
                  <c:v>Nu știu</c:v>
                </c:pt>
                <c:pt idx="1">
                  <c:v>Nu răspund</c:v>
                </c:pt>
                <c:pt idx="2">
                  <c:v>Nu m-am confruntat cu așa situații</c:v>
                </c:pt>
                <c:pt idx="3">
                  <c:v>Altele</c:v>
                </c:pt>
                <c:pt idx="4">
                  <c:v>Nu știu unde și cum să mă adresez</c:v>
                </c:pt>
                <c:pt idx="5">
                  <c:v>Nu cred că asociațiile de profil, asociațiile patronale, fie ONG-le mă pot ajuta</c:v>
                </c:pt>
                <c:pt idx="6">
                  <c:v>Nu cred că reportajele și publicațiile mass-media vor avea un rezultat</c:v>
                </c:pt>
                <c:pt idx="7">
                  <c:v>Îmi este frică pentru integritatea fizică</c:v>
                </c:pt>
                <c:pt idx="8">
                  <c:v>Îmi este frică că va avea compania de suferit</c:v>
                </c:pt>
                <c:pt idx="9">
                  <c:v>Nu am încredere în organele de drept</c:v>
                </c:pt>
              </c:strCache>
            </c:strRef>
          </c:cat>
          <c:val>
            <c:numRef>
              <c:f>Q_20!$C$3:$C$12</c:f>
              <c:numCache>
                <c:formatCode>General</c:formatCode>
                <c:ptCount val="10"/>
                <c:pt idx="0">
                  <c:v>16.7</c:v>
                </c:pt>
                <c:pt idx="1">
                  <c:v>0</c:v>
                </c:pt>
                <c:pt idx="2">
                  <c:v>0</c:v>
                </c:pt>
                <c:pt idx="3">
                  <c:v>6.7</c:v>
                </c:pt>
                <c:pt idx="4">
                  <c:v>7.5</c:v>
                </c:pt>
                <c:pt idx="5">
                  <c:v>7.5</c:v>
                </c:pt>
                <c:pt idx="6">
                  <c:v>0</c:v>
                </c:pt>
                <c:pt idx="7">
                  <c:v>12.5</c:v>
                </c:pt>
                <c:pt idx="8">
                  <c:v>35</c:v>
                </c:pt>
                <c:pt idx="9">
                  <c:v>46.7</c:v>
                </c:pt>
              </c:numCache>
            </c:numRef>
          </c:val>
          <c:extLst xmlns:c16r2="http://schemas.microsoft.com/office/drawing/2015/06/chart">
            <c:ext xmlns:c16="http://schemas.microsoft.com/office/drawing/2014/chart" uri="{C3380CC4-5D6E-409C-BE32-E72D297353CC}">
              <c16:uniqueId val="{00000006-F803-4BC4-BEF6-FE19FD3763F2}"/>
            </c:ext>
          </c:extLst>
        </c:ser>
        <c:dLbls>
          <c:dLblPos val="inEnd"/>
          <c:showLegendKey val="0"/>
          <c:showVal val="1"/>
          <c:showCatName val="0"/>
          <c:showSerName val="0"/>
          <c:showPercent val="0"/>
          <c:showBubbleSize val="0"/>
        </c:dLbls>
        <c:gapWidth val="31"/>
        <c:axId val="1939530144"/>
        <c:axId val="1939531232"/>
      </c:barChart>
      <c:catAx>
        <c:axId val="193953014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crossAx val="1939531232"/>
        <c:crosses val="autoZero"/>
        <c:auto val="1"/>
        <c:lblAlgn val="ctr"/>
        <c:lblOffset val="100"/>
        <c:noMultiLvlLbl val="0"/>
      </c:catAx>
      <c:valAx>
        <c:axId val="1939531232"/>
        <c:scaling>
          <c:orientation val="minMax"/>
        </c:scaling>
        <c:delete val="1"/>
        <c:axPos val="b"/>
        <c:numFmt formatCode="0.0" sourceLinked="1"/>
        <c:majorTickMark val="none"/>
        <c:minorTickMark val="none"/>
        <c:tickLblPos val="nextTo"/>
        <c:crossAx val="1939530144"/>
        <c:crosses val="autoZero"/>
        <c:crossBetween val="between"/>
      </c:valAx>
      <c:spPr>
        <a:noFill/>
        <a:ln>
          <a:noFill/>
        </a:ln>
        <a:effectLst/>
      </c:spPr>
    </c:plotArea>
    <c:legend>
      <c:legendPos val="b"/>
      <c:layout>
        <c:manualLayout>
          <c:xMode val="edge"/>
          <c:yMode val="edge"/>
          <c:x val="0.4509319000059952"/>
          <c:y val="0.91688082403016291"/>
          <c:w val="0.1100712731500318"/>
          <c:h val="8.1002526041238587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384288992951132"/>
          <c:y val="9.9024685996524808E-2"/>
          <c:w val="0.72796347807447981"/>
          <c:h val="0.73617706587327203"/>
        </c:manualLayout>
      </c:layout>
      <c:barChart>
        <c:barDir val="bar"/>
        <c:grouping val="percentStacked"/>
        <c:varyColors val="0"/>
        <c:ser>
          <c:idx val="0"/>
          <c:order val="0"/>
          <c:tx>
            <c:strRef>
              <c:f>'Q21'!$B$1</c:f>
              <c:strCache>
                <c:ptCount val="1"/>
                <c:pt idx="0">
                  <c:v>În foarte mică măsură</c:v>
                </c:pt>
              </c:strCache>
            </c:strRef>
          </c:tx>
          <c:spPr>
            <a:solidFill>
              <a:srgbClr val="C00000"/>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'Q21'!$A$2:$A$4</c:f>
              <c:strCache>
                <c:ptCount val="3"/>
                <c:pt idx="0">
                  <c:v>Centrul Național Anticorupție</c:v>
                </c:pt>
                <c:pt idx="1">
                  <c:v>Procuratura Anticorupție</c:v>
                </c:pt>
                <c:pt idx="2">
                  <c:v>Autoritatea Națională de Integritate</c:v>
                </c:pt>
              </c:strCache>
            </c:strRef>
          </c:cat>
          <c:val>
            <c:numRef>
              <c:f>'Q21'!$B$2:$B$4</c:f>
              <c:numCache>
                <c:formatCode>General</c:formatCode>
                <c:ptCount val="3"/>
                <c:pt idx="0">
                  <c:v>11.9</c:v>
                </c:pt>
                <c:pt idx="1">
                  <c:v>11.3</c:v>
                </c:pt>
                <c:pt idx="2">
                  <c:v>10.4</c:v>
                </c:pt>
              </c:numCache>
            </c:numRef>
          </c:val>
          <c:extLst xmlns:c16r2="http://schemas.microsoft.com/office/drawing/2015/06/chart">
            <c:ext xmlns:c16="http://schemas.microsoft.com/office/drawing/2014/chart" uri="{C3380CC4-5D6E-409C-BE32-E72D297353CC}">
              <c16:uniqueId val="{00000000-A8AE-40DF-9857-2D3376E50FB0}"/>
            </c:ext>
          </c:extLst>
        </c:ser>
        <c:ser>
          <c:idx val="1"/>
          <c:order val="1"/>
          <c:tx>
            <c:strRef>
              <c:f>'Q21'!$C$1</c:f>
              <c:strCache>
                <c:ptCount val="1"/>
                <c:pt idx="0">
                  <c:v>În mică măsură</c:v>
                </c:pt>
              </c:strCache>
            </c:strRef>
          </c:tx>
          <c:spPr>
            <a:solidFill>
              <a:srgbClr val="FFC000"/>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'Q21'!$A$2:$A$4</c:f>
              <c:strCache>
                <c:ptCount val="3"/>
                <c:pt idx="0">
                  <c:v>Centrul Național Anticorupție</c:v>
                </c:pt>
                <c:pt idx="1">
                  <c:v>Procuratura Anticorupție</c:v>
                </c:pt>
                <c:pt idx="2">
                  <c:v>Autoritatea Națională de Integritate</c:v>
                </c:pt>
              </c:strCache>
            </c:strRef>
          </c:cat>
          <c:val>
            <c:numRef>
              <c:f>'Q21'!$C$2:$C$4</c:f>
              <c:numCache>
                <c:formatCode>General</c:formatCode>
                <c:ptCount val="3"/>
                <c:pt idx="0">
                  <c:v>27</c:v>
                </c:pt>
                <c:pt idx="1">
                  <c:v>26</c:v>
                </c:pt>
                <c:pt idx="2">
                  <c:v>25.3</c:v>
                </c:pt>
              </c:numCache>
            </c:numRef>
          </c:val>
          <c:extLst xmlns:c16r2="http://schemas.microsoft.com/office/drawing/2015/06/chart">
            <c:ext xmlns:c16="http://schemas.microsoft.com/office/drawing/2014/chart" uri="{C3380CC4-5D6E-409C-BE32-E72D297353CC}">
              <c16:uniqueId val="{00000001-A8AE-40DF-9857-2D3376E50FB0}"/>
            </c:ext>
          </c:extLst>
        </c:ser>
        <c:ser>
          <c:idx val="2"/>
          <c:order val="2"/>
          <c:tx>
            <c:strRef>
              <c:f>'Q21'!$D$1</c:f>
              <c:strCache>
                <c:ptCount val="1"/>
                <c:pt idx="0">
                  <c:v>În mare măsură</c:v>
                </c:pt>
              </c:strCache>
            </c:strRef>
          </c:tx>
          <c:spPr>
            <a:solidFill>
              <a:srgbClr val="92D050"/>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'Q21'!$A$2:$A$4</c:f>
              <c:strCache>
                <c:ptCount val="3"/>
                <c:pt idx="0">
                  <c:v>Centrul Național Anticorupție</c:v>
                </c:pt>
                <c:pt idx="1">
                  <c:v>Procuratura Anticorupție</c:v>
                </c:pt>
                <c:pt idx="2">
                  <c:v>Autoritatea Națională de Integritate</c:v>
                </c:pt>
              </c:strCache>
            </c:strRef>
          </c:cat>
          <c:val>
            <c:numRef>
              <c:f>'Q21'!$D$2:$D$4</c:f>
              <c:numCache>
                <c:formatCode>General</c:formatCode>
                <c:ptCount val="3"/>
                <c:pt idx="0">
                  <c:v>23.2</c:v>
                </c:pt>
                <c:pt idx="1">
                  <c:v>21.5</c:v>
                </c:pt>
                <c:pt idx="2">
                  <c:v>20.2</c:v>
                </c:pt>
              </c:numCache>
            </c:numRef>
          </c:val>
          <c:extLst xmlns:c16r2="http://schemas.microsoft.com/office/drawing/2015/06/chart">
            <c:ext xmlns:c16="http://schemas.microsoft.com/office/drawing/2014/chart" uri="{C3380CC4-5D6E-409C-BE32-E72D297353CC}">
              <c16:uniqueId val="{00000002-A8AE-40DF-9857-2D3376E50FB0}"/>
            </c:ext>
          </c:extLst>
        </c:ser>
        <c:ser>
          <c:idx val="3"/>
          <c:order val="3"/>
          <c:tx>
            <c:strRef>
              <c:f>'Q21'!$E$1</c:f>
              <c:strCache>
                <c:ptCount val="1"/>
                <c:pt idx="0">
                  <c:v>În foarte mare măsură</c:v>
                </c:pt>
              </c:strCache>
            </c:strRef>
          </c:tx>
          <c:spPr>
            <a:solidFill>
              <a:srgbClr val="00B050"/>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'Q21'!$A$2:$A$4</c:f>
              <c:strCache>
                <c:ptCount val="3"/>
                <c:pt idx="0">
                  <c:v>Centrul Național Anticorupție</c:v>
                </c:pt>
                <c:pt idx="1">
                  <c:v>Procuratura Anticorupție</c:v>
                </c:pt>
                <c:pt idx="2">
                  <c:v>Autoritatea Națională de Integritate</c:v>
                </c:pt>
              </c:strCache>
            </c:strRef>
          </c:cat>
          <c:val>
            <c:numRef>
              <c:f>'Q21'!$E$2:$E$4</c:f>
              <c:numCache>
                <c:formatCode>General</c:formatCode>
                <c:ptCount val="3"/>
                <c:pt idx="0">
                  <c:v>2.1</c:v>
                </c:pt>
                <c:pt idx="1">
                  <c:v>2.5</c:v>
                </c:pt>
                <c:pt idx="2">
                  <c:v>2.2999999999999998</c:v>
                </c:pt>
              </c:numCache>
            </c:numRef>
          </c:val>
          <c:extLst xmlns:c16r2="http://schemas.microsoft.com/office/drawing/2015/06/chart">
            <c:ext xmlns:c16="http://schemas.microsoft.com/office/drawing/2014/chart" uri="{C3380CC4-5D6E-409C-BE32-E72D297353CC}">
              <c16:uniqueId val="{00000003-A8AE-40DF-9857-2D3376E50FB0}"/>
            </c:ext>
          </c:extLst>
        </c:ser>
        <c:ser>
          <c:idx val="4"/>
          <c:order val="4"/>
          <c:tx>
            <c:strRef>
              <c:f>'Q21'!$F$1</c:f>
              <c:strCache>
                <c:ptCount val="1"/>
                <c:pt idx="0">
                  <c:v>NȘ/NR</c:v>
                </c:pt>
              </c:strCache>
            </c:strRef>
          </c:tx>
          <c:spPr>
            <a:solidFill>
              <a:schemeClr val="bg1">
                <a:lumMod val="65000"/>
              </a:schemeClr>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'Q21'!$A$2:$A$4</c:f>
              <c:strCache>
                <c:ptCount val="3"/>
                <c:pt idx="0">
                  <c:v>Centrul Național Anticorupție</c:v>
                </c:pt>
                <c:pt idx="1">
                  <c:v>Procuratura Anticorupție</c:v>
                </c:pt>
                <c:pt idx="2">
                  <c:v>Autoritatea Națională de Integritate</c:v>
                </c:pt>
              </c:strCache>
            </c:strRef>
          </c:cat>
          <c:val>
            <c:numRef>
              <c:f>'Q21'!$F$2:$F$4</c:f>
              <c:numCache>
                <c:formatCode>General</c:formatCode>
                <c:ptCount val="3"/>
                <c:pt idx="0">
                  <c:v>35.799999999999997</c:v>
                </c:pt>
                <c:pt idx="1">
                  <c:v>38.700000000000003</c:v>
                </c:pt>
                <c:pt idx="2">
                  <c:v>41.8</c:v>
                </c:pt>
              </c:numCache>
            </c:numRef>
          </c:val>
          <c:extLst xmlns:c16r2="http://schemas.microsoft.com/office/drawing/2015/06/chart">
            <c:ext xmlns:c16="http://schemas.microsoft.com/office/drawing/2014/chart" uri="{C3380CC4-5D6E-409C-BE32-E72D297353CC}">
              <c16:uniqueId val="{00000004-A8AE-40DF-9857-2D3376E50FB0}"/>
            </c:ext>
          </c:extLst>
        </c:ser>
        <c:dLbls>
          <c:showLegendKey val="0"/>
          <c:showVal val="0"/>
          <c:showCatName val="0"/>
          <c:showSerName val="0"/>
          <c:showPercent val="0"/>
          <c:showBubbleSize val="0"/>
        </c:dLbls>
        <c:gapWidth val="20"/>
        <c:overlap val="100"/>
        <c:axId val="1939536672"/>
        <c:axId val="1939532864"/>
      </c:barChart>
      <c:catAx>
        <c:axId val="1939536672"/>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crossAx val="1939532864"/>
        <c:crosses val="autoZero"/>
        <c:auto val="1"/>
        <c:lblAlgn val="ctr"/>
        <c:lblOffset val="100"/>
        <c:noMultiLvlLbl val="0"/>
      </c:catAx>
      <c:valAx>
        <c:axId val="1939532864"/>
        <c:scaling>
          <c:orientation val="minMax"/>
        </c:scaling>
        <c:delete val="1"/>
        <c:axPos val="b"/>
        <c:numFmt formatCode="0%" sourceLinked="1"/>
        <c:majorTickMark val="none"/>
        <c:minorTickMark val="none"/>
        <c:tickLblPos val="nextTo"/>
        <c:crossAx val="1939536672"/>
        <c:crosses val="autoZero"/>
        <c:crossBetween val="between"/>
      </c:valAx>
      <c:spPr>
        <a:noFill/>
        <a:ln>
          <a:noFill/>
        </a:ln>
        <a:effectLst/>
      </c:spPr>
    </c:plotArea>
    <c:legend>
      <c:legendPos val="b"/>
      <c:layout>
        <c:manualLayout>
          <c:xMode val="edge"/>
          <c:yMode val="edge"/>
          <c:x val="0.11655107472703061"/>
          <c:y val="0.85920773635380288"/>
          <c:w val="0.86923703052348844"/>
          <c:h val="6.8774310194179122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7644070153482471"/>
          <c:y val="3.4656584751102712E-2"/>
          <c:w val="0.52355929846517535"/>
          <c:h val="0.94368267766151148"/>
        </c:manualLayout>
      </c:layout>
      <c:barChart>
        <c:barDir val="bar"/>
        <c:grouping val="clustered"/>
        <c:varyColors val="0"/>
        <c:ser>
          <c:idx val="0"/>
          <c:order val="0"/>
          <c:tx>
            <c:strRef>
              <c:f>Q_22!$B$22</c:f>
              <c:strCache>
                <c:ptCount val="1"/>
                <c:pt idx="0">
                  <c:v>2024</c:v>
                </c:pt>
              </c:strCache>
            </c:strRef>
          </c:tx>
          <c:spPr>
            <a:solidFill>
              <a:schemeClr val="accent1"/>
            </a:solidFill>
            <a:ln>
              <a:noFill/>
            </a:ln>
            <a:effectLst/>
          </c:spPr>
          <c:invertIfNegative val="0"/>
          <c:dPt>
            <c:idx val="0"/>
            <c:invertIfNegative val="0"/>
            <c:bubble3D val="0"/>
            <c:spPr>
              <a:solidFill>
                <a:sysClr val="window" lastClr="FFFFFF">
                  <a:lumMod val="65000"/>
                </a:sysClr>
              </a:solidFill>
              <a:ln>
                <a:noFill/>
              </a:ln>
              <a:effectLst/>
            </c:spPr>
            <c:extLst xmlns:c16r2="http://schemas.microsoft.com/office/drawing/2015/06/chart">
              <c:ext xmlns:c16="http://schemas.microsoft.com/office/drawing/2014/chart" uri="{C3380CC4-5D6E-409C-BE32-E72D297353CC}">
                <c16:uniqueId val="{00000001-33F6-4FD3-B4ED-8EB6787CEEC2}"/>
              </c:ext>
            </c:extLst>
          </c:dPt>
          <c:dPt>
            <c:idx val="1"/>
            <c:invertIfNegative val="0"/>
            <c:bubble3D val="0"/>
            <c:spPr>
              <a:solidFill>
                <a:sysClr val="window" lastClr="FFFFFF">
                  <a:lumMod val="50000"/>
                </a:sysClr>
              </a:solidFill>
              <a:ln>
                <a:noFill/>
              </a:ln>
              <a:effectLst/>
            </c:spPr>
            <c:extLst xmlns:c16r2="http://schemas.microsoft.com/office/drawing/2015/06/chart">
              <c:ext xmlns:c16="http://schemas.microsoft.com/office/drawing/2014/chart" uri="{C3380CC4-5D6E-409C-BE32-E72D297353CC}">
                <c16:uniqueId val="{00000002-33F6-4FD3-B4ED-8EB6787CEEC2}"/>
              </c:ext>
            </c:extLst>
          </c:dPt>
          <c:dLbls>
            <c:spPr>
              <a:solidFill>
                <a:srgbClr val="FFC0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Q_22!$A$23:$A$30</c:f>
              <c:strCache>
                <c:ptCount val="8"/>
                <c:pt idx="0">
                  <c:v>Nu știu/Nu răspund</c:v>
                </c:pt>
                <c:pt idx="1">
                  <c:v>Altele</c:v>
                </c:pt>
                <c:pt idx="2">
                  <c:v>Majorarea salariilor în sectorul public</c:v>
                </c:pt>
                <c:pt idx="3">
                  <c:v>Implementarea prevederilor Legii integrității nr.82/2017, care instituie obligații pentru agenții publici</c:v>
                </c:pt>
                <c:pt idx="4">
                  <c:v>Implementarea standardului anti-mită ISO 37001:2016 în sectorul public</c:v>
                </c:pt>
                <c:pt idx="5">
                  <c:v>Existenţa unor programe de instruire pe tema integrităţii pentru personalul din sectorul public</c:v>
                </c:pt>
                <c:pt idx="6">
                  <c:v>Eficientizarea activităţii sistemului judiciar (procurori, judecători, poliţişti)</c:v>
                </c:pt>
                <c:pt idx="7">
                  <c:v>Înăsprirea sancţiunilor privitoare la faptele de corupţie pentru agenții publici</c:v>
                </c:pt>
              </c:strCache>
            </c:strRef>
          </c:cat>
          <c:val>
            <c:numRef>
              <c:f>Q_22!$B$23:$B$30</c:f>
              <c:numCache>
                <c:formatCode>General</c:formatCode>
                <c:ptCount val="8"/>
                <c:pt idx="0">
                  <c:v>9.3000000000000007</c:v>
                </c:pt>
                <c:pt idx="1">
                  <c:v>4.5999999999999996</c:v>
                </c:pt>
                <c:pt idx="2">
                  <c:v>2.8</c:v>
                </c:pt>
                <c:pt idx="3">
                  <c:v>34</c:v>
                </c:pt>
                <c:pt idx="4">
                  <c:v>37.700000000000003</c:v>
                </c:pt>
                <c:pt idx="5">
                  <c:v>42.3</c:v>
                </c:pt>
                <c:pt idx="6">
                  <c:v>52.3</c:v>
                </c:pt>
                <c:pt idx="7">
                  <c:v>55.7</c:v>
                </c:pt>
              </c:numCache>
            </c:numRef>
          </c:val>
          <c:extLst xmlns:c16r2="http://schemas.microsoft.com/office/drawing/2015/06/chart">
            <c:ext xmlns:c16="http://schemas.microsoft.com/office/drawing/2014/chart" uri="{C3380CC4-5D6E-409C-BE32-E72D297353CC}">
              <c16:uniqueId val="{00000000-33F6-4FD3-B4ED-8EB6787CEEC2}"/>
            </c:ext>
          </c:extLst>
        </c:ser>
        <c:dLbls>
          <c:dLblPos val="inEnd"/>
          <c:showLegendKey val="0"/>
          <c:showVal val="1"/>
          <c:showCatName val="0"/>
          <c:showSerName val="0"/>
          <c:showPercent val="0"/>
          <c:showBubbleSize val="0"/>
        </c:dLbls>
        <c:gapWidth val="83"/>
        <c:axId val="1939538304"/>
        <c:axId val="1939539936"/>
      </c:barChart>
      <c:catAx>
        <c:axId val="193953830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crossAx val="1939539936"/>
        <c:crosses val="autoZero"/>
        <c:auto val="1"/>
        <c:lblAlgn val="ctr"/>
        <c:lblOffset val="100"/>
        <c:noMultiLvlLbl val="0"/>
      </c:catAx>
      <c:valAx>
        <c:axId val="1939539936"/>
        <c:scaling>
          <c:orientation val="minMax"/>
        </c:scaling>
        <c:delete val="1"/>
        <c:axPos val="b"/>
        <c:numFmt formatCode="General" sourceLinked="1"/>
        <c:majorTickMark val="none"/>
        <c:minorTickMark val="none"/>
        <c:tickLblPos val="nextTo"/>
        <c:crossAx val="193953830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7736986256338892"/>
          <c:y val="5.0925925925925923E-2"/>
          <c:w val="0.49956726292214559"/>
          <c:h val="0.89814814814814814"/>
        </c:manualLayout>
      </c:layout>
      <c:barChart>
        <c:barDir val="bar"/>
        <c:grouping val="clustered"/>
        <c:varyColors val="0"/>
        <c:ser>
          <c:idx val="0"/>
          <c:order val="0"/>
          <c:spPr>
            <a:solidFill>
              <a:schemeClr val="accent1"/>
            </a:solidFill>
            <a:ln>
              <a:noFill/>
            </a:ln>
            <a:effectLst/>
          </c:spPr>
          <c:invertIfNegative val="0"/>
          <c:dPt>
            <c:idx val="0"/>
            <c:invertIfNegative val="0"/>
            <c:bubble3D val="0"/>
            <c:spPr>
              <a:solidFill>
                <a:sysClr val="window" lastClr="FFFFFF">
                  <a:lumMod val="50000"/>
                </a:sysClr>
              </a:solidFill>
              <a:ln>
                <a:noFill/>
              </a:ln>
              <a:effectLst/>
            </c:spPr>
            <c:extLst xmlns:c16r2="http://schemas.microsoft.com/office/drawing/2015/06/chart">
              <c:ext xmlns:c16="http://schemas.microsoft.com/office/drawing/2014/chart" uri="{C3380CC4-5D6E-409C-BE32-E72D297353CC}">
                <c16:uniqueId val="{00000001-9703-4737-B200-06ABA91C0370}"/>
              </c:ext>
            </c:extLst>
          </c:dPt>
          <c:dPt>
            <c:idx val="1"/>
            <c:invertIfNegative val="0"/>
            <c:bubble3D val="0"/>
            <c:spPr>
              <a:solidFill>
                <a:sysClr val="window" lastClr="FFFFFF">
                  <a:lumMod val="75000"/>
                </a:sysClr>
              </a:solidFill>
              <a:ln>
                <a:noFill/>
              </a:ln>
              <a:effectLst/>
            </c:spPr>
            <c:extLst xmlns:c16r2="http://schemas.microsoft.com/office/drawing/2015/06/chart">
              <c:ext xmlns:c16="http://schemas.microsoft.com/office/drawing/2014/chart" uri="{C3380CC4-5D6E-409C-BE32-E72D297353CC}">
                <c16:uniqueId val="{00000003-9703-4737-B200-06ABA91C0370}"/>
              </c:ext>
            </c:extLst>
          </c:dPt>
          <c:dLbls>
            <c:spPr>
              <a:solidFill>
                <a:srgbClr val="FFC000"/>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Q_24!$A$3:$A$12</c:f>
              <c:strCache>
                <c:ptCount val="10"/>
                <c:pt idx="0">
                  <c:v>Nu știu/Nu răspund</c:v>
                </c:pt>
                <c:pt idx="1">
                  <c:v>Altele</c:v>
                </c:pt>
                <c:pt idx="2">
                  <c:v>Niciuna</c:v>
                </c:pt>
                <c:pt idx="3">
                  <c:v>Instituirea funcției de Avocat / Ombudsman al Businessului</c:v>
                </c:pt>
                <c:pt idx="4">
                  <c:v>Implementarea prevederilor Legii integrității nr.82/2017, care instituie obligații pentru sectorul privat</c:v>
                </c:pt>
                <c:pt idx="5">
                  <c:v>Obligativitatea normelor și procedurilor interne anticorupție pentru agenții economici care participă la proceduri de achiziţii publice</c:v>
                </c:pt>
                <c:pt idx="6">
                  <c:v>Implementarea standardului anti-mită ISO 37001:2016 în sectorul privat</c:v>
                </c:pt>
                <c:pt idx="7">
                  <c:v>Existenţa unor programe de instruire pe tema integrităţii pentru personalul din sectorul privat</c:v>
                </c:pt>
                <c:pt idx="8">
                  <c:v>Eficientizarea activităţii sistemului judiciar (procurori, judecători, poliţişti)</c:v>
                </c:pt>
                <c:pt idx="9">
                  <c:v>Înăsprirea sancţiunilor privitoare la faptele de corupţie pentru sectorul privat</c:v>
                </c:pt>
              </c:strCache>
            </c:strRef>
          </c:cat>
          <c:val>
            <c:numRef>
              <c:f>Q_24!$B$3:$B$12</c:f>
              <c:numCache>
                <c:formatCode>0.0</c:formatCode>
                <c:ptCount val="10"/>
                <c:pt idx="0">
                  <c:v>9.9</c:v>
                </c:pt>
                <c:pt idx="1">
                  <c:v>4.7</c:v>
                </c:pt>
                <c:pt idx="2">
                  <c:v>0.2</c:v>
                </c:pt>
                <c:pt idx="3">
                  <c:v>38.299999999999997</c:v>
                </c:pt>
                <c:pt idx="4">
                  <c:v>40.200000000000003</c:v>
                </c:pt>
                <c:pt idx="5">
                  <c:v>40.6</c:v>
                </c:pt>
                <c:pt idx="6">
                  <c:v>43.6</c:v>
                </c:pt>
                <c:pt idx="7">
                  <c:v>48.1</c:v>
                </c:pt>
                <c:pt idx="8">
                  <c:v>49.6</c:v>
                </c:pt>
                <c:pt idx="9">
                  <c:v>52.6</c:v>
                </c:pt>
              </c:numCache>
            </c:numRef>
          </c:val>
          <c:extLst xmlns:c16r2="http://schemas.microsoft.com/office/drawing/2015/06/chart">
            <c:ext xmlns:c16="http://schemas.microsoft.com/office/drawing/2014/chart" uri="{C3380CC4-5D6E-409C-BE32-E72D297353CC}">
              <c16:uniqueId val="{00000004-9703-4737-B200-06ABA91C0370}"/>
            </c:ext>
          </c:extLst>
        </c:ser>
        <c:dLbls>
          <c:showLegendKey val="0"/>
          <c:showVal val="0"/>
          <c:showCatName val="0"/>
          <c:showSerName val="0"/>
          <c:showPercent val="0"/>
          <c:showBubbleSize val="0"/>
        </c:dLbls>
        <c:gapWidth val="23"/>
        <c:axId val="1941096816"/>
        <c:axId val="1941094640"/>
      </c:barChart>
      <c:catAx>
        <c:axId val="1941096816"/>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400" b="1" i="0" u="none" strike="noStrike" kern="1200" baseline="0">
                <a:solidFill>
                  <a:schemeClr val="tx1"/>
                </a:solidFill>
                <a:latin typeface="Aptos Display" panose="020B0004020202020204" pitchFamily="34" charset="0"/>
                <a:ea typeface="+mn-ea"/>
                <a:cs typeface="+mn-cs"/>
              </a:defRPr>
            </a:pPr>
            <a:endParaRPr lang="ru-RU"/>
          </a:p>
        </c:txPr>
        <c:crossAx val="1941094640"/>
        <c:crosses val="autoZero"/>
        <c:auto val="1"/>
        <c:lblAlgn val="ctr"/>
        <c:lblOffset val="100"/>
        <c:noMultiLvlLbl val="0"/>
      </c:catAx>
      <c:valAx>
        <c:axId val="1941094640"/>
        <c:scaling>
          <c:orientation val="minMax"/>
        </c:scaling>
        <c:delete val="1"/>
        <c:axPos val="b"/>
        <c:numFmt formatCode="0.0" sourceLinked="1"/>
        <c:majorTickMark val="none"/>
        <c:minorTickMark val="none"/>
        <c:tickLblPos val="nextTo"/>
        <c:crossAx val="194109681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b="1">
          <a:solidFill>
            <a:schemeClr val="tx1"/>
          </a:solidFill>
          <a:latin typeface="Aptos Display" panose="020B0004020202020204" pitchFamily="34" charset="0"/>
        </a:defRPr>
      </a:pPr>
      <a:endParaRPr lang="ru-RU"/>
    </a:p>
  </c:txPr>
  <c:externalData r:id="rId4">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1488780576081929"/>
          <c:y val="5.0925925925925923E-2"/>
          <c:w val="0.56204929708546392"/>
          <c:h val="0.89814814814814814"/>
        </c:manualLayout>
      </c:layout>
      <c:barChart>
        <c:barDir val="bar"/>
        <c:grouping val="clustered"/>
        <c:varyColors val="0"/>
        <c:ser>
          <c:idx val="0"/>
          <c:order val="0"/>
          <c:spPr>
            <a:solidFill>
              <a:schemeClr val="accent1"/>
            </a:solidFill>
            <a:ln>
              <a:noFill/>
            </a:ln>
            <a:effectLst/>
          </c:spPr>
          <c:invertIfNegative val="0"/>
          <c:dPt>
            <c:idx val="0"/>
            <c:invertIfNegative val="0"/>
            <c:bubble3D val="0"/>
            <c:spPr>
              <a:solidFill>
                <a:sysClr val="window" lastClr="FFFFFF">
                  <a:lumMod val="75000"/>
                </a:sysClr>
              </a:solidFill>
              <a:ln>
                <a:noFill/>
              </a:ln>
              <a:effectLst/>
            </c:spPr>
            <c:extLst xmlns:c16r2="http://schemas.microsoft.com/office/drawing/2015/06/chart">
              <c:ext xmlns:c16="http://schemas.microsoft.com/office/drawing/2014/chart" uri="{C3380CC4-5D6E-409C-BE32-E72D297353CC}">
                <c16:uniqueId val="{00000001-0B37-4A90-BB2F-554F3687ACF9}"/>
              </c:ext>
            </c:extLst>
          </c:dPt>
          <c:dLbls>
            <c:spPr>
              <a:solidFill>
                <a:srgbClr val="FFC000"/>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Q_23!$A$3:$A$18</c:f>
              <c:strCache>
                <c:ptCount val="16"/>
                <c:pt idx="0">
                  <c:v>Nu știu/Nu răspund</c:v>
                </c:pt>
                <c:pt idx="1">
                  <c:v>Achizițiile publice transparente</c:v>
                </c:pt>
                <c:pt idx="2">
                  <c:v>Apariția de personal calificat</c:v>
                </c:pt>
                <c:pt idx="3">
                  <c:v>Am genera venituri mai mari /ne vom  dezvolta</c:v>
                </c:pt>
                <c:pt idx="4">
                  <c:v>Dezvoltarea relațiilor internaționale</c:v>
                </c:pt>
                <c:pt idx="5">
                  <c:v>O sa fie mai puțin control</c:v>
                </c:pt>
                <c:pt idx="6">
                  <c:v>Fără corupție / fără birocrație</c:v>
                </c:pt>
                <c:pt idx="7">
                  <c:v>Crearea piețelor de desfacere</c:v>
                </c:pt>
                <c:pt idx="8">
                  <c:v>Stabilitate politică și fiscală</c:v>
                </c:pt>
                <c:pt idx="9">
                  <c:v>Am remunera munca la timp și ridica salariile</c:v>
                </c:pt>
                <c:pt idx="10">
                  <c:v>Impozite corecte și diferențiate</c:v>
                </c:pt>
                <c:pt idx="11">
                  <c:v>Ar crește economia țării/ dezvoltarea infrastructurii</c:v>
                </c:pt>
                <c:pt idx="12">
                  <c:v>O sa fie concurența loială</c:v>
                </c:pt>
                <c:pt idx="13">
                  <c:v>Am crea locuri de muncă</c:v>
                </c:pt>
                <c:pt idx="14">
                  <c:v>Am lucra cinstit</c:v>
                </c:pt>
                <c:pt idx="15">
                  <c:v>Se va respecta legea</c:v>
                </c:pt>
              </c:strCache>
            </c:strRef>
          </c:cat>
          <c:val>
            <c:numRef>
              <c:f>Q_23!$B$3:$B$18</c:f>
              <c:numCache>
                <c:formatCode>0.0</c:formatCode>
                <c:ptCount val="16"/>
                <c:pt idx="0">
                  <c:v>4.4000000000000004</c:v>
                </c:pt>
                <c:pt idx="1">
                  <c:v>56.4</c:v>
                </c:pt>
                <c:pt idx="2">
                  <c:v>56.6</c:v>
                </c:pt>
                <c:pt idx="3">
                  <c:v>57.4</c:v>
                </c:pt>
                <c:pt idx="4">
                  <c:v>57.9</c:v>
                </c:pt>
                <c:pt idx="5">
                  <c:v>59.2</c:v>
                </c:pt>
                <c:pt idx="6">
                  <c:v>59.4</c:v>
                </c:pt>
                <c:pt idx="7">
                  <c:v>59.4</c:v>
                </c:pt>
                <c:pt idx="8">
                  <c:v>60.9</c:v>
                </c:pt>
                <c:pt idx="9">
                  <c:v>61.1</c:v>
                </c:pt>
                <c:pt idx="10">
                  <c:v>61.3</c:v>
                </c:pt>
                <c:pt idx="11">
                  <c:v>61.7</c:v>
                </c:pt>
                <c:pt idx="12">
                  <c:v>64.2</c:v>
                </c:pt>
                <c:pt idx="13">
                  <c:v>65.5</c:v>
                </c:pt>
                <c:pt idx="14">
                  <c:v>66.599999999999994</c:v>
                </c:pt>
                <c:pt idx="15">
                  <c:v>71.3</c:v>
                </c:pt>
              </c:numCache>
            </c:numRef>
          </c:val>
          <c:extLst xmlns:c16r2="http://schemas.microsoft.com/office/drawing/2015/06/chart">
            <c:ext xmlns:c16="http://schemas.microsoft.com/office/drawing/2014/chart" uri="{C3380CC4-5D6E-409C-BE32-E72D297353CC}">
              <c16:uniqueId val="{00000000-0B37-4A90-BB2F-554F3687ACF9}"/>
            </c:ext>
          </c:extLst>
        </c:ser>
        <c:dLbls>
          <c:showLegendKey val="0"/>
          <c:showVal val="0"/>
          <c:showCatName val="0"/>
          <c:showSerName val="0"/>
          <c:showPercent val="0"/>
          <c:showBubbleSize val="0"/>
        </c:dLbls>
        <c:gapWidth val="23"/>
        <c:axId val="1941097904"/>
        <c:axId val="1941095728"/>
      </c:barChart>
      <c:catAx>
        <c:axId val="194109790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400" b="1" i="0" u="none" strike="noStrike" kern="1200" baseline="0">
                <a:solidFill>
                  <a:schemeClr val="tx1"/>
                </a:solidFill>
                <a:latin typeface="Aptos Display" panose="020B0004020202020204" pitchFamily="34" charset="0"/>
                <a:ea typeface="+mn-ea"/>
                <a:cs typeface="+mn-cs"/>
              </a:defRPr>
            </a:pPr>
            <a:endParaRPr lang="ru-RU"/>
          </a:p>
        </c:txPr>
        <c:crossAx val="1941095728"/>
        <c:crosses val="autoZero"/>
        <c:auto val="1"/>
        <c:lblAlgn val="ctr"/>
        <c:lblOffset val="100"/>
        <c:noMultiLvlLbl val="0"/>
      </c:catAx>
      <c:valAx>
        <c:axId val="1941095728"/>
        <c:scaling>
          <c:orientation val="minMax"/>
        </c:scaling>
        <c:delete val="1"/>
        <c:axPos val="b"/>
        <c:numFmt formatCode="0.0" sourceLinked="1"/>
        <c:majorTickMark val="none"/>
        <c:minorTickMark val="none"/>
        <c:tickLblPos val="nextTo"/>
        <c:crossAx val="194109790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b="1">
          <a:solidFill>
            <a:schemeClr val="tx1"/>
          </a:solidFill>
          <a:latin typeface="Aptos Display" panose="020B0004020202020204" pitchFamily="34" charset="0"/>
        </a:defRPr>
      </a:pPr>
      <a:endParaRPr lang="ru-RU"/>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4039000282488402E-2"/>
          <c:y val="7.7738559160045156E-2"/>
          <c:w val="0.97192199943502322"/>
          <c:h val="0.58771630601057623"/>
        </c:manualLayout>
      </c:layout>
      <c:barChart>
        <c:barDir val="bar"/>
        <c:grouping val="stacked"/>
        <c:varyColors val="0"/>
        <c:ser>
          <c:idx val="0"/>
          <c:order val="0"/>
          <c:tx>
            <c:strRef>
              <c:f>Q_5!$A$3</c:f>
              <c:strCache>
                <c:ptCount val="1"/>
                <c:pt idx="0">
                  <c:v>Blochează</c:v>
                </c:pt>
              </c:strCache>
            </c:strRef>
          </c:tx>
          <c:spPr>
            <a:solidFill>
              <a:srgbClr val="C00000"/>
            </a:solidFill>
            <a:ln>
              <a:noFill/>
            </a:ln>
            <a:effectLst/>
          </c:spPr>
          <c:invertIfNegative val="0"/>
          <c:dLbls>
            <c:spPr>
              <a:solidFill>
                <a:schemeClr val="bg1"/>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Q_5!$B$3</c:f>
              <c:numCache>
                <c:formatCode>0.0</c:formatCode>
                <c:ptCount val="1"/>
                <c:pt idx="0">
                  <c:v>3.4</c:v>
                </c:pt>
              </c:numCache>
            </c:numRef>
          </c:val>
          <c:extLst xmlns:c16r2="http://schemas.microsoft.com/office/drawing/2015/06/chart">
            <c:ext xmlns:c16="http://schemas.microsoft.com/office/drawing/2014/chart" uri="{C3380CC4-5D6E-409C-BE32-E72D297353CC}">
              <c16:uniqueId val="{00000000-CC95-4FE8-ADEC-9296B39F9FC5}"/>
            </c:ext>
          </c:extLst>
        </c:ser>
        <c:ser>
          <c:idx val="1"/>
          <c:order val="1"/>
          <c:tx>
            <c:strRef>
              <c:f>Q_5!$A$4</c:f>
              <c:strCache>
                <c:ptCount val="1"/>
                <c:pt idx="0">
                  <c:v>Împiedică foarte mult</c:v>
                </c:pt>
              </c:strCache>
            </c:strRef>
          </c:tx>
          <c:spPr>
            <a:solidFill>
              <a:srgbClr val="FF000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Q_5!$B$4</c:f>
              <c:numCache>
                <c:formatCode>0.0</c:formatCode>
                <c:ptCount val="1"/>
                <c:pt idx="0">
                  <c:v>14</c:v>
                </c:pt>
              </c:numCache>
            </c:numRef>
          </c:val>
          <c:extLst xmlns:c16r2="http://schemas.microsoft.com/office/drawing/2015/06/chart">
            <c:ext xmlns:c16="http://schemas.microsoft.com/office/drawing/2014/chart" uri="{C3380CC4-5D6E-409C-BE32-E72D297353CC}">
              <c16:uniqueId val="{00000001-CC95-4FE8-ADEC-9296B39F9FC5}"/>
            </c:ext>
          </c:extLst>
        </c:ser>
        <c:ser>
          <c:idx val="2"/>
          <c:order val="2"/>
          <c:tx>
            <c:strRef>
              <c:f>Q_5!$A$5</c:f>
              <c:strCache>
                <c:ptCount val="1"/>
                <c:pt idx="0">
                  <c:v>Împiedică mult</c:v>
                </c:pt>
              </c:strCache>
            </c:strRef>
          </c:tx>
          <c:spPr>
            <a:solidFill>
              <a:srgbClr val="C0504D"/>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Q_5!$B$5</c:f>
              <c:numCache>
                <c:formatCode>0.0</c:formatCode>
                <c:ptCount val="1"/>
                <c:pt idx="0">
                  <c:v>17.2</c:v>
                </c:pt>
              </c:numCache>
            </c:numRef>
          </c:val>
          <c:extLst xmlns:c16r2="http://schemas.microsoft.com/office/drawing/2015/06/chart">
            <c:ext xmlns:c16="http://schemas.microsoft.com/office/drawing/2014/chart" uri="{C3380CC4-5D6E-409C-BE32-E72D297353CC}">
              <c16:uniqueId val="{00000002-CC95-4FE8-ADEC-9296B39F9FC5}"/>
            </c:ext>
          </c:extLst>
        </c:ser>
        <c:ser>
          <c:idx val="3"/>
          <c:order val="3"/>
          <c:tx>
            <c:strRef>
              <c:f>Q_5!$A$6</c:f>
              <c:strCache>
                <c:ptCount val="1"/>
                <c:pt idx="0">
                  <c:v>Împiedică puţin</c:v>
                </c:pt>
              </c:strCache>
            </c:strRef>
          </c:tx>
          <c:spPr>
            <a:solidFill>
              <a:schemeClr val="accent4"/>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Q_5!$B$6</c:f>
              <c:numCache>
                <c:formatCode>0.0</c:formatCode>
                <c:ptCount val="1"/>
                <c:pt idx="0">
                  <c:v>12.6</c:v>
                </c:pt>
              </c:numCache>
            </c:numRef>
          </c:val>
          <c:extLst xmlns:c16r2="http://schemas.microsoft.com/office/drawing/2015/06/chart">
            <c:ext xmlns:c16="http://schemas.microsoft.com/office/drawing/2014/chart" uri="{C3380CC4-5D6E-409C-BE32-E72D297353CC}">
              <c16:uniqueId val="{00000003-CC95-4FE8-ADEC-9296B39F9FC5}"/>
            </c:ext>
          </c:extLst>
        </c:ser>
        <c:ser>
          <c:idx val="4"/>
          <c:order val="4"/>
          <c:tx>
            <c:strRef>
              <c:f>Q_5!$A$7</c:f>
              <c:strCache>
                <c:ptCount val="1"/>
                <c:pt idx="0">
                  <c:v>Împiedică uneori</c:v>
                </c:pt>
              </c:strCache>
            </c:strRef>
          </c:tx>
          <c:spPr>
            <a:solidFill>
              <a:srgbClr val="92D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Q_5!$B$7</c:f>
              <c:numCache>
                <c:formatCode>0.0</c:formatCode>
                <c:ptCount val="1"/>
                <c:pt idx="0">
                  <c:v>22.199999999999989</c:v>
                </c:pt>
              </c:numCache>
            </c:numRef>
          </c:val>
          <c:extLst xmlns:c16r2="http://schemas.microsoft.com/office/drawing/2015/06/chart">
            <c:ext xmlns:c16="http://schemas.microsoft.com/office/drawing/2014/chart" uri="{C3380CC4-5D6E-409C-BE32-E72D297353CC}">
              <c16:uniqueId val="{00000004-CC95-4FE8-ADEC-9296B39F9FC5}"/>
            </c:ext>
          </c:extLst>
        </c:ser>
        <c:ser>
          <c:idx val="5"/>
          <c:order val="5"/>
          <c:tx>
            <c:strRef>
              <c:f>Q_5!$A$8</c:f>
              <c:strCache>
                <c:ptCount val="1"/>
                <c:pt idx="0">
                  <c:v>Nu împiedică deloc</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Q_5!$B$8</c:f>
              <c:numCache>
                <c:formatCode>0.0</c:formatCode>
                <c:ptCount val="1"/>
                <c:pt idx="0">
                  <c:v>20.6</c:v>
                </c:pt>
              </c:numCache>
            </c:numRef>
          </c:val>
          <c:extLst xmlns:c16r2="http://schemas.microsoft.com/office/drawing/2015/06/chart">
            <c:ext xmlns:c16="http://schemas.microsoft.com/office/drawing/2014/chart" uri="{C3380CC4-5D6E-409C-BE32-E72D297353CC}">
              <c16:uniqueId val="{00000005-CC95-4FE8-ADEC-9296B39F9FC5}"/>
            </c:ext>
          </c:extLst>
        </c:ser>
        <c:ser>
          <c:idx val="6"/>
          <c:order val="6"/>
          <c:tx>
            <c:strRef>
              <c:f>Q_5!$A$9</c:f>
              <c:strCache>
                <c:ptCount val="1"/>
                <c:pt idx="0">
                  <c:v>NȘ/NR</c:v>
                </c:pt>
              </c:strCache>
            </c:strRef>
          </c:tx>
          <c:spPr>
            <a:solidFill>
              <a:sysClr val="window" lastClr="FFFFFF">
                <a:lumMod val="65000"/>
              </a:sysClr>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Q_5!$B$9</c:f>
              <c:numCache>
                <c:formatCode>0.0</c:formatCode>
                <c:ptCount val="1"/>
                <c:pt idx="0">
                  <c:v>10</c:v>
                </c:pt>
              </c:numCache>
            </c:numRef>
          </c:val>
          <c:extLst xmlns:c16r2="http://schemas.microsoft.com/office/drawing/2015/06/chart">
            <c:ext xmlns:c16="http://schemas.microsoft.com/office/drawing/2014/chart" uri="{C3380CC4-5D6E-409C-BE32-E72D297353CC}">
              <c16:uniqueId val="{00000006-CC95-4FE8-ADEC-9296B39F9FC5}"/>
            </c:ext>
          </c:extLst>
        </c:ser>
        <c:dLbls>
          <c:dLblPos val="ctr"/>
          <c:showLegendKey val="0"/>
          <c:showVal val="1"/>
          <c:showCatName val="0"/>
          <c:showSerName val="0"/>
          <c:showPercent val="0"/>
          <c:showBubbleSize val="0"/>
        </c:dLbls>
        <c:gapWidth val="11"/>
        <c:overlap val="100"/>
        <c:axId val="1898339744"/>
        <c:axId val="1898338112"/>
      </c:barChart>
      <c:catAx>
        <c:axId val="1898339744"/>
        <c:scaling>
          <c:orientation val="minMax"/>
        </c:scaling>
        <c:delete val="1"/>
        <c:axPos val="l"/>
        <c:numFmt formatCode="General" sourceLinked="1"/>
        <c:majorTickMark val="none"/>
        <c:minorTickMark val="none"/>
        <c:tickLblPos val="nextTo"/>
        <c:crossAx val="1898338112"/>
        <c:crosses val="autoZero"/>
        <c:auto val="1"/>
        <c:lblAlgn val="ctr"/>
        <c:lblOffset val="100"/>
        <c:noMultiLvlLbl val="0"/>
      </c:catAx>
      <c:valAx>
        <c:axId val="1898338112"/>
        <c:scaling>
          <c:orientation val="minMax"/>
          <c:max val="100"/>
        </c:scaling>
        <c:delete val="1"/>
        <c:axPos val="b"/>
        <c:numFmt formatCode="0.0" sourceLinked="1"/>
        <c:majorTickMark val="none"/>
        <c:minorTickMark val="none"/>
        <c:tickLblPos val="nextTo"/>
        <c:crossAx val="1898339744"/>
        <c:crosses val="autoZero"/>
        <c:crossBetween val="between"/>
      </c:valAx>
      <c:spPr>
        <a:noFill/>
        <a:ln>
          <a:noFill/>
        </a:ln>
        <a:effectLst/>
      </c:spPr>
    </c:plotArea>
    <c:legend>
      <c:legendPos val="b"/>
      <c:layout>
        <c:manualLayout>
          <c:xMode val="edge"/>
          <c:yMode val="edge"/>
          <c:x val="4.2531035787793433E-3"/>
          <c:y val="0.75111418776004435"/>
          <c:w val="0.9701587766144053"/>
          <c:h val="0.1500443091680285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a:noFill/>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481438336962463"/>
          <c:y val="1.6002397904426383E-2"/>
          <c:w val="0.6295928188682467"/>
          <c:h val="0.9330717925671248"/>
        </c:manualLayout>
      </c:layout>
      <c:barChart>
        <c:barDir val="bar"/>
        <c:grouping val="clustered"/>
        <c:varyColors val="0"/>
        <c:ser>
          <c:idx val="0"/>
          <c:order val="0"/>
          <c:spPr>
            <a:solidFill>
              <a:schemeClr val="accent1"/>
            </a:solidFill>
            <a:ln>
              <a:noFill/>
            </a:ln>
            <a:effectLst/>
          </c:spPr>
          <c:invertIfNegative val="0"/>
          <c:dPt>
            <c:idx val="0"/>
            <c:invertIfNegative val="0"/>
            <c:bubble3D val="0"/>
            <c:spPr>
              <a:solidFill>
                <a:sysClr val="window" lastClr="FFFFFF">
                  <a:lumMod val="50000"/>
                </a:sysClr>
              </a:solidFill>
              <a:ln>
                <a:noFill/>
              </a:ln>
              <a:effectLst/>
            </c:spPr>
            <c:extLst xmlns:c16r2="http://schemas.microsoft.com/office/drawing/2015/06/chart">
              <c:ext xmlns:c16="http://schemas.microsoft.com/office/drawing/2014/chart" uri="{C3380CC4-5D6E-409C-BE32-E72D297353CC}">
                <c16:uniqueId val="{00000002-0333-4B1D-B425-6DE5149B85AA}"/>
              </c:ext>
            </c:extLst>
          </c:dPt>
          <c:dPt>
            <c:idx val="1"/>
            <c:invertIfNegative val="0"/>
            <c:bubble3D val="0"/>
            <c:spPr>
              <a:solidFill>
                <a:sysClr val="window" lastClr="FFFFFF">
                  <a:lumMod val="75000"/>
                </a:sysClr>
              </a:solidFill>
              <a:ln>
                <a:noFill/>
              </a:ln>
              <a:effectLst/>
            </c:spPr>
            <c:extLst xmlns:c16r2="http://schemas.microsoft.com/office/drawing/2015/06/chart">
              <c:ext xmlns:c16="http://schemas.microsoft.com/office/drawing/2014/chart" uri="{C3380CC4-5D6E-409C-BE32-E72D297353CC}">
                <c16:uniqueId val="{00000001-0333-4B1D-B425-6DE5149B85AA}"/>
              </c:ext>
            </c:extLst>
          </c:dPt>
          <c:dLbls>
            <c:spPr>
              <a:solidFill>
                <a:srgbClr val="FFC000"/>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Q_25!$A$3:$A$19</c:f>
              <c:strCache>
                <c:ptCount val="17"/>
                <c:pt idx="0">
                  <c:v>Nu știu</c:v>
                </c:pt>
                <c:pt idx="1">
                  <c:v>Altceva</c:v>
                </c:pt>
                <c:pt idx="2">
                  <c:v>Responsabilitatea este a statului</c:v>
                </c:pt>
                <c:pt idx="3">
                  <c:v>Să reducem birocrația</c:v>
                </c:pt>
                <c:pt idx="4">
                  <c:v>Să mediatizăm</c:v>
                </c:pt>
                <c:pt idx="5">
                  <c:v>Audit intern</c:v>
                </c:pt>
                <c:pt idx="6">
                  <c:v>Să eficientizăm lucrul în cadrul companiei</c:v>
                </c:pt>
                <c:pt idx="7">
                  <c:v>Nu putem face nimic</c:v>
                </c:pt>
                <c:pt idx="8">
                  <c:v>Să creștem salariile</c:v>
                </c:pt>
                <c:pt idx="9">
                  <c:v>Nu ne confruntăm cu cazuri de corupție</c:v>
                </c:pt>
                <c:pt idx="10">
                  <c:v>Să organizăm instruiri angajaților</c:v>
                </c:pt>
                <c:pt idx="11">
                  <c:v>Să fim integri</c:v>
                </c:pt>
                <c:pt idx="12">
                  <c:v>Să prevenim</c:v>
                </c:pt>
                <c:pt idx="13">
                  <c:v>Să nu oferim mită</c:v>
                </c:pt>
                <c:pt idx="14">
                  <c:v>Să respectăm legea</c:v>
                </c:pt>
                <c:pt idx="15">
                  <c:v>Să denunțăm corupția</c:v>
                </c:pt>
                <c:pt idx="16">
                  <c:v>Să lucrăm cinstit și transparent</c:v>
                </c:pt>
              </c:strCache>
            </c:strRef>
          </c:cat>
          <c:val>
            <c:numRef>
              <c:f>Q_25!$B$3:$B$19</c:f>
              <c:numCache>
                <c:formatCode>0.0</c:formatCode>
                <c:ptCount val="17"/>
                <c:pt idx="0">
                  <c:v>4.7</c:v>
                </c:pt>
                <c:pt idx="1">
                  <c:v>9.5</c:v>
                </c:pt>
                <c:pt idx="2">
                  <c:v>15.6</c:v>
                </c:pt>
                <c:pt idx="3">
                  <c:v>1.8</c:v>
                </c:pt>
                <c:pt idx="4">
                  <c:v>2.1</c:v>
                </c:pt>
                <c:pt idx="5">
                  <c:v>2.6</c:v>
                </c:pt>
                <c:pt idx="6">
                  <c:v>3.4</c:v>
                </c:pt>
                <c:pt idx="7">
                  <c:v>4.2</c:v>
                </c:pt>
                <c:pt idx="8">
                  <c:v>4.2</c:v>
                </c:pt>
                <c:pt idx="9">
                  <c:v>6</c:v>
                </c:pt>
                <c:pt idx="10">
                  <c:v>7.3</c:v>
                </c:pt>
                <c:pt idx="11">
                  <c:v>7.6</c:v>
                </c:pt>
                <c:pt idx="12">
                  <c:v>8.9</c:v>
                </c:pt>
                <c:pt idx="13">
                  <c:v>25.8</c:v>
                </c:pt>
                <c:pt idx="14">
                  <c:v>31</c:v>
                </c:pt>
                <c:pt idx="15">
                  <c:v>35.700000000000003</c:v>
                </c:pt>
                <c:pt idx="16">
                  <c:v>44.8</c:v>
                </c:pt>
              </c:numCache>
            </c:numRef>
          </c:val>
          <c:extLst xmlns:c16r2="http://schemas.microsoft.com/office/drawing/2015/06/chart">
            <c:ext xmlns:c16="http://schemas.microsoft.com/office/drawing/2014/chart" uri="{C3380CC4-5D6E-409C-BE32-E72D297353CC}">
              <c16:uniqueId val="{00000000-0333-4B1D-B425-6DE5149B85AA}"/>
            </c:ext>
          </c:extLst>
        </c:ser>
        <c:dLbls>
          <c:showLegendKey val="0"/>
          <c:showVal val="0"/>
          <c:showCatName val="0"/>
          <c:showSerName val="0"/>
          <c:showPercent val="0"/>
          <c:showBubbleSize val="0"/>
        </c:dLbls>
        <c:gapWidth val="23"/>
        <c:axId val="1941101712"/>
        <c:axId val="1941101168"/>
      </c:barChart>
      <c:catAx>
        <c:axId val="1941101712"/>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400" b="1" i="0" u="none" strike="noStrike" kern="1200" baseline="0">
                <a:solidFill>
                  <a:schemeClr val="tx1"/>
                </a:solidFill>
                <a:latin typeface="Aptos Display" panose="020B0004020202020204" pitchFamily="34" charset="0"/>
                <a:ea typeface="+mn-ea"/>
                <a:cs typeface="+mn-cs"/>
              </a:defRPr>
            </a:pPr>
            <a:endParaRPr lang="ru-RU"/>
          </a:p>
        </c:txPr>
        <c:crossAx val="1941101168"/>
        <c:crosses val="autoZero"/>
        <c:auto val="1"/>
        <c:lblAlgn val="ctr"/>
        <c:lblOffset val="100"/>
        <c:noMultiLvlLbl val="0"/>
      </c:catAx>
      <c:valAx>
        <c:axId val="1941101168"/>
        <c:scaling>
          <c:orientation val="minMax"/>
        </c:scaling>
        <c:delete val="1"/>
        <c:axPos val="b"/>
        <c:numFmt formatCode="0.0" sourceLinked="1"/>
        <c:majorTickMark val="none"/>
        <c:minorTickMark val="none"/>
        <c:tickLblPos val="nextTo"/>
        <c:crossAx val="194110171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b="1">
          <a:solidFill>
            <a:schemeClr val="tx1"/>
          </a:solidFill>
          <a:latin typeface="Aptos Display" panose="020B0004020202020204" pitchFamily="34" charset="0"/>
        </a:defRPr>
      </a:pPr>
      <a:endParaRPr lang="ru-RU"/>
    </a:p>
  </c:txPr>
  <c:externalData r:id="rId4">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2024</a:t>
            </a:r>
            <a:endParaRPr lang="ro-RO" sz="1400" dirty="0">
              <a:solidFill>
                <a:schemeClr val="tx1"/>
              </a:solidFill>
            </a:endParaRPr>
          </a:p>
        </c:rich>
      </c:tx>
      <c:layout>
        <c:manualLayout>
          <c:xMode val="edge"/>
          <c:yMode val="edge"/>
          <c:x val="2.4823234996349367E-2"/>
          <c:y val="4.2892156862745098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0.17484624123477102"/>
          <c:w val="0.96304356427808335"/>
          <c:h val="0.76970971912093078"/>
        </c:manualLayout>
      </c:layout>
      <c:barChart>
        <c:barDir val="bar"/>
        <c:grouping val="percentStacked"/>
        <c:varyColors val="0"/>
        <c:ser>
          <c:idx val="0"/>
          <c:order val="0"/>
          <c:tx>
            <c:strRef>
              <c:f>Q_26_1!$A$4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Q_26_1!$B$4</c:f>
              <c:numCache>
                <c:formatCode>0.0</c:formatCode>
                <c:ptCount val="1"/>
                <c:pt idx="0">
                  <c:v>50.8</c:v>
                </c:pt>
              </c:numCache>
            </c:numRef>
          </c:val>
          <c:extLst xmlns:c16r2="http://schemas.microsoft.com/office/drawing/2015/06/chart">
            <c:ext xmlns:c16="http://schemas.microsoft.com/office/drawing/2014/chart" uri="{C3380CC4-5D6E-409C-BE32-E72D297353CC}">
              <c16:uniqueId val="{00000000-67D7-4646-8EDD-FEF15F46A1BA}"/>
            </c:ext>
          </c:extLst>
        </c:ser>
        <c:ser>
          <c:idx val="1"/>
          <c:order val="1"/>
          <c:tx>
            <c:strRef>
              <c:f>Q_26_1!$A$5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Q_26_1!$B$5</c:f>
              <c:numCache>
                <c:formatCode>0.0</c:formatCode>
                <c:ptCount val="1"/>
                <c:pt idx="0">
                  <c:v>39.799999999999997</c:v>
                </c:pt>
              </c:numCache>
            </c:numRef>
          </c:val>
          <c:extLst xmlns:c16r2="http://schemas.microsoft.com/office/drawing/2015/06/chart">
            <c:ext xmlns:c16="http://schemas.microsoft.com/office/drawing/2014/chart" uri="{C3380CC4-5D6E-409C-BE32-E72D297353CC}">
              <c16:uniqueId val="{00000001-67D7-4646-8EDD-FEF15F46A1BA}"/>
            </c:ext>
          </c:extLst>
        </c:ser>
        <c:ser>
          <c:idx val="2"/>
          <c:order val="2"/>
          <c:tx>
            <c:strRef>
              <c:f>Q_26_1!$A$6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Q_26_1!$B$6</c:f>
              <c:numCache>
                <c:formatCode>0.0</c:formatCode>
                <c:ptCount val="1"/>
                <c:pt idx="0">
                  <c:v>9.4</c:v>
                </c:pt>
              </c:numCache>
            </c:numRef>
          </c:val>
          <c:extLst xmlns:c16r2="http://schemas.microsoft.com/office/drawing/2015/06/chart">
            <c:ext xmlns:c16="http://schemas.microsoft.com/office/drawing/2014/chart" uri="{C3380CC4-5D6E-409C-BE32-E72D297353CC}">
              <c16:uniqueId val="{00000002-67D7-4646-8EDD-FEF15F46A1BA}"/>
            </c:ext>
          </c:extLst>
        </c:ser>
        <c:dLbls>
          <c:showLegendKey val="0"/>
          <c:showVal val="1"/>
          <c:showCatName val="0"/>
          <c:showSerName val="0"/>
          <c:showPercent val="0"/>
          <c:showBubbleSize val="0"/>
        </c:dLbls>
        <c:gapWidth val="50"/>
        <c:overlap val="100"/>
        <c:axId val="1942151808"/>
        <c:axId val="1942143104"/>
      </c:barChart>
      <c:catAx>
        <c:axId val="1942151808"/>
        <c:scaling>
          <c:orientation val="maxMin"/>
        </c:scaling>
        <c:delete val="1"/>
        <c:axPos val="l"/>
        <c:numFmt formatCode="General" sourceLinked="1"/>
        <c:majorTickMark val="none"/>
        <c:minorTickMark val="none"/>
        <c:tickLblPos val="nextTo"/>
        <c:crossAx val="1942143104"/>
        <c:crosses val="autoZero"/>
        <c:auto val="1"/>
        <c:lblAlgn val="ctr"/>
        <c:lblOffset val="100"/>
        <c:noMultiLvlLbl val="0"/>
      </c:catAx>
      <c:valAx>
        <c:axId val="1942143104"/>
        <c:scaling>
          <c:orientation val="minMax"/>
        </c:scaling>
        <c:delete val="1"/>
        <c:axPos val="t"/>
        <c:numFmt formatCode="0%" sourceLinked="1"/>
        <c:majorTickMark val="none"/>
        <c:minorTickMark val="none"/>
        <c:tickLblPos val="nextTo"/>
        <c:crossAx val="1942151808"/>
        <c:crosses val="autoZero"/>
        <c:crossBetween val="between"/>
      </c:valAx>
      <c:spPr>
        <a:noFill/>
        <a:ln>
          <a:noFill/>
        </a:ln>
        <a:effectLst/>
      </c:spPr>
    </c:plotArea>
    <c:legend>
      <c:legendPos val="b"/>
      <c:layout>
        <c:manualLayout>
          <c:xMode val="edge"/>
          <c:yMode val="edge"/>
          <c:x val="5.5477679705359405E-2"/>
          <c:y val="0.83746395605874724"/>
          <c:w val="0.83493446257725845"/>
          <c:h val="0.106106736657917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2017</a:t>
            </a:r>
            <a:endParaRPr lang="ro-RO" sz="1400" dirty="0">
              <a:solidFill>
                <a:schemeClr val="tx1"/>
              </a:solidFill>
            </a:endParaRPr>
          </a:p>
        </c:rich>
      </c:tx>
      <c:layout>
        <c:manualLayout>
          <c:xMode val="edge"/>
          <c:yMode val="edge"/>
          <c:x val="1.8252851442189962E-2"/>
          <c:y val="3.2941591256316835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0.19474673874720883"/>
          <c:w val="0.96304356427808335"/>
          <c:h val="0.74980922160849284"/>
        </c:manualLayout>
      </c:layout>
      <c:barChart>
        <c:barDir val="bar"/>
        <c:grouping val="percentStacked"/>
        <c:varyColors val="0"/>
        <c:ser>
          <c:idx val="0"/>
          <c:order val="0"/>
          <c:tx>
            <c:strRef>
              <c:f>Q_26_1!$A$22</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Q_26_1!$B$22</c:f>
              <c:numCache>
                <c:formatCode>General</c:formatCode>
                <c:ptCount val="1"/>
                <c:pt idx="0">
                  <c:v>52.8</c:v>
                </c:pt>
              </c:numCache>
            </c:numRef>
          </c:val>
          <c:extLst xmlns:c16r2="http://schemas.microsoft.com/office/drawing/2015/06/chart">
            <c:ext xmlns:c16="http://schemas.microsoft.com/office/drawing/2014/chart" uri="{C3380CC4-5D6E-409C-BE32-E72D297353CC}">
              <c16:uniqueId val="{00000000-3685-4409-84B8-FDBABB97C337}"/>
            </c:ext>
          </c:extLst>
        </c:ser>
        <c:ser>
          <c:idx val="1"/>
          <c:order val="1"/>
          <c:tx>
            <c:strRef>
              <c:f>Q_26_1!$A$23</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Q_26_1!$B$23</c:f>
              <c:numCache>
                <c:formatCode>General</c:formatCode>
                <c:ptCount val="1"/>
                <c:pt idx="0">
                  <c:v>41.5</c:v>
                </c:pt>
              </c:numCache>
            </c:numRef>
          </c:val>
          <c:extLst xmlns:c16r2="http://schemas.microsoft.com/office/drawing/2015/06/chart">
            <c:ext xmlns:c16="http://schemas.microsoft.com/office/drawing/2014/chart" uri="{C3380CC4-5D6E-409C-BE32-E72D297353CC}">
              <c16:uniqueId val="{00000001-3685-4409-84B8-FDBABB97C337}"/>
            </c:ext>
          </c:extLst>
        </c:ser>
        <c:ser>
          <c:idx val="2"/>
          <c:order val="2"/>
          <c:tx>
            <c:strRef>
              <c:f>Q_26_1!$A$24</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Q_26_1!$B$24</c:f>
              <c:numCache>
                <c:formatCode>General</c:formatCode>
                <c:ptCount val="1"/>
                <c:pt idx="0">
                  <c:v>5.7</c:v>
                </c:pt>
              </c:numCache>
            </c:numRef>
          </c:val>
          <c:extLst xmlns:c16r2="http://schemas.microsoft.com/office/drawing/2015/06/chart">
            <c:ext xmlns:c16="http://schemas.microsoft.com/office/drawing/2014/chart" uri="{C3380CC4-5D6E-409C-BE32-E72D297353CC}">
              <c16:uniqueId val="{00000002-3685-4409-84B8-FDBABB97C337}"/>
            </c:ext>
          </c:extLst>
        </c:ser>
        <c:dLbls>
          <c:showLegendKey val="0"/>
          <c:showVal val="1"/>
          <c:showCatName val="0"/>
          <c:showSerName val="0"/>
          <c:showPercent val="0"/>
          <c:showBubbleSize val="0"/>
        </c:dLbls>
        <c:gapWidth val="50"/>
        <c:overlap val="100"/>
        <c:axId val="1942155072"/>
        <c:axId val="1942148000"/>
      </c:barChart>
      <c:catAx>
        <c:axId val="1942155072"/>
        <c:scaling>
          <c:orientation val="maxMin"/>
        </c:scaling>
        <c:delete val="1"/>
        <c:axPos val="l"/>
        <c:numFmt formatCode="General" sourceLinked="1"/>
        <c:majorTickMark val="none"/>
        <c:minorTickMark val="none"/>
        <c:tickLblPos val="nextTo"/>
        <c:crossAx val="1942148000"/>
        <c:crosses val="autoZero"/>
        <c:auto val="1"/>
        <c:lblAlgn val="ctr"/>
        <c:lblOffset val="100"/>
        <c:noMultiLvlLbl val="0"/>
      </c:catAx>
      <c:valAx>
        <c:axId val="1942148000"/>
        <c:scaling>
          <c:orientation val="minMax"/>
        </c:scaling>
        <c:delete val="1"/>
        <c:axPos val="t"/>
        <c:numFmt formatCode="0%" sourceLinked="1"/>
        <c:majorTickMark val="none"/>
        <c:minorTickMark val="none"/>
        <c:tickLblPos val="nextTo"/>
        <c:crossAx val="1942155072"/>
        <c:crosses val="autoZero"/>
        <c:crossBetween val="between"/>
      </c:valAx>
      <c:spPr>
        <a:noFill/>
        <a:ln>
          <a:noFill/>
        </a:ln>
        <a:effectLst/>
      </c:spPr>
    </c:plotArea>
    <c:legend>
      <c:legendPos val="b"/>
      <c:layout>
        <c:manualLayout>
          <c:xMode val="edge"/>
          <c:yMode val="edge"/>
          <c:x val="3.3636291694693947E-2"/>
          <c:y val="0.83746395605874724"/>
          <c:w val="0.90680707454275178"/>
          <c:h val="0.106106736657917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2024</a:t>
            </a:r>
            <a:endParaRPr lang="ro-RO" sz="1200" dirty="0">
              <a:solidFill>
                <a:schemeClr val="tx1"/>
              </a:solidFill>
            </a:endParaRPr>
          </a:p>
        </c:rich>
      </c:tx>
      <c:layout>
        <c:manualLayout>
          <c:xMode val="edge"/>
          <c:yMode val="edge"/>
          <c:x val="2.4823234996349367E-2"/>
          <c:y val="4.2892156862745098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0.13504514040416782"/>
          <c:w val="0.96304356427808335"/>
          <c:h val="0.8095108633910264"/>
        </c:manualLayout>
      </c:layout>
      <c:barChart>
        <c:barDir val="bar"/>
        <c:grouping val="percentStacked"/>
        <c:varyColors val="0"/>
        <c:ser>
          <c:idx val="0"/>
          <c:order val="0"/>
          <c:tx>
            <c:strRef>
              <c:f>Q_26_2!$A$4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Q_26_2!$B$4</c:f>
              <c:numCache>
                <c:formatCode>0.0</c:formatCode>
                <c:ptCount val="1"/>
                <c:pt idx="0">
                  <c:v>72.7</c:v>
                </c:pt>
              </c:numCache>
            </c:numRef>
          </c:val>
          <c:extLst xmlns:c16r2="http://schemas.microsoft.com/office/drawing/2015/06/chart">
            <c:ext xmlns:c16="http://schemas.microsoft.com/office/drawing/2014/chart" uri="{C3380CC4-5D6E-409C-BE32-E72D297353CC}">
              <c16:uniqueId val="{00000000-CEC7-4276-99DC-793200D694CE}"/>
            </c:ext>
          </c:extLst>
        </c:ser>
        <c:ser>
          <c:idx val="1"/>
          <c:order val="1"/>
          <c:tx>
            <c:strRef>
              <c:f>Q_26_2!$A$5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Q_26_2!$B$5</c:f>
              <c:numCache>
                <c:formatCode>0.0</c:formatCode>
                <c:ptCount val="1"/>
                <c:pt idx="0">
                  <c:v>22.8</c:v>
                </c:pt>
              </c:numCache>
            </c:numRef>
          </c:val>
          <c:extLst xmlns:c16r2="http://schemas.microsoft.com/office/drawing/2015/06/chart">
            <c:ext xmlns:c16="http://schemas.microsoft.com/office/drawing/2014/chart" uri="{C3380CC4-5D6E-409C-BE32-E72D297353CC}">
              <c16:uniqueId val="{00000001-CEC7-4276-99DC-793200D694CE}"/>
            </c:ext>
          </c:extLst>
        </c:ser>
        <c:ser>
          <c:idx val="2"/>
          <c:order val="2"/>
          <c:tx>
            <c:strRef>
              <c:f>Q_26_2!$A$6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Q_26_2!$B$6</c:f>
              <c:numCache>
                <c:formatCode>0.0</c:formatCode>
                <c:ptCount val="1"/>
                <c:pt idx="0">
                  <c:v>4.5</c:v>
                </c:pt>
              </c:numCache>
            </c:numRef>
          </c:val>
          <c:extLst xmlns:c16r2="http://schemas.microsoft.com/office/drawing/2015/06/chart">
            <c:ext xmlns:c16="http://schemas.microsoft.com/office/drawing/2014/chart" uri="{C3380CC4-5D6E-409C-BE32-E72D297353CC}">
              <c16:uniqueId val="{00000002-CEC7-4276-99DC-793200D694CE}"/>
            </c:ext>
          </c:extLst>
        </c:ser>
        <c:dLbls>
          <c:showLegendKey val="0"/>
          <c:showVal val="1"/>
          <c:showCatName val="0"/>
          <c:showSerName val="0"/>
          <c:showPercent val="0"/>
          <c:showBubbleSize val="0"/>
        </c:dLbls>
        <c:gapWidth val="50"/>
        <c:overlap val="100"/>
        <c:axId val="1942153984"/>
        <c:axId val="1942146368"/>
      </c:barChart>
      <c:catAx>
        <c:axId val="1942153984"/>
        <c:scaling>
          <c:orientation val="maxMin"/>
        </c:scaling>
        <c:delete val="1"/>
        <c:axPos val="l"/>
        <c:numFmt formatCode="General" sourceLinked="1"/>
        <c:majorTickMark val="none"/>
        <c:minorTickMark val="none"/>
        <c:tickLblPos val="nextTo"/>
        <c:crossAx val="1942146368"/>
        <c:crosses val="autoZero"/>
        <c:auto val="1"/>
        <c:lblAlgn val="ctr"/>
        <c:lblOffset val="100"/>
        <c:noMultiLvlLbl val="0"/>
      </c:catAx>
      <c:valAx>
        <c:axId val="1942146368"/>
        <c:scaling>
          <c:orientation val="minMax"/>
        </c:scaling>
        <c:delete val="1"/>
        <c:axPos val="t"/>
        <c:numFmt formatCode="0%" sourceLinked="1"/>
        <c:majorTickMark val="none"/>
        <c:minorTickMark val="none"/>
        <c:tickLblPos val="nextTo"/>
        <c:crossAx val="1942153984"/>
        <c:crosses val="autoZero"/>
        <c:crossBetween val="between"/>
      </c:valAx>
      <c:spPr>
        <a:noFill/>
        <a:ln>
          <a:noFill/>
        </a:ln>
        <a:effectLst/>
      </c:spPr>
    </c:plotArea>
    <c:legend>
      <c:legendPos val="b"/>
      <c:layout>
        <c:manualLayout>
          <c:xMode val="edge"/>
          <c:yMode val="edge"/>
          <c:x val="3.3636291694693947E-2"/>
          <c:y val="0.83746395605874724"/>
          <c:w val="0.92469041866104984"/>
          <c:h val="0.106106736657917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2017</a:t>
            </a:r>
            <a:endParaRPr lang="ro-RO" sz="1200" dirty="0">
              <a:solidFill>
                <a:schemeClr val="tx1"/>
              </a:solidFill>
            </a:endParaRPr>
          </a:p>
        </c:rich>
      </c:tx>
      <c:layout>
        <c:manualLayout>
          <c:xMode val="edge"/>
          <c:yMode val="edge"/>
          <c:x val="2.4823234996349367E-2"/>
          <c:y val="4.2892156862745098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0.18479648999098991"/>
          <c:w val="0.96304356427808335"/>
          <c:h val="0.75975947036471181"/>
        </c:manualLayout>
      </c:layout>
      <c:barChart>
        <c:barDir val="bar"/>
        <c:grouping val="percentStacked"/>
        <c:varyColors val="0"/>
        <c:ser>
          <c:idx val="0"/>
          <c:order val="0"/>
          <c:tx>
            <c:strRef>
              <c:f>Q_26_2!$A$13</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Q_26_2!$B$13</c:f>
              <c:numCache>
                <c:formatCode>General</c:formatCode>
                <c:ptCount val="1"/>
                <c:pt idx="0">
                  <c:v>76.5</c:v>
                </c:pt>
              </c:numCache>
            </c:numRef>
          </c:val>
          <c:extLst xmlns:c16r2="http://schemas.microsoft.com/office/drawing/2015/06/chart">
            <c:ext xmlns:c16="http://schemas.microsoft.com/office/drawing/2014/chart" uri="{C3380CC4-5D6E-409C-BE32-E72D297353CC}">
              <c16:uniqueId val="{00000000-247A-4BD7-82D5-04418FD53240}"/>
            </c:ext>
          </c:extLst>
        </c:ser>
        <c:ser>
          <c:idx val="1"/>
          <c:order val="1"/>
          <c:tx>
            <c:strRef>
              <c:f>Q_26_2!$A$14</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Q_26_2!$B$14</c:f>
              <c:numCache>
                <c:formatCode>General</c:formatCode>
                <c:ptCount val="1"/>
                <c:pt idx="0">
                  <c:v>17.2</c:v>
                </c:pt>
              </c:numCache>
            </c:numRef>
          </c:val>
          <c:extLst xmlns:c16r2="http://schemas.microsoft.com/office/drawing/2015/06/chart">
            <c:ext xmlns:c16="http://schemas.microsoft.com/office/drawing/2014/chart" uri="{C3380CC4-5D6E-409C-BE32-E72D297353CC}">
              <c16:uniqueId val="{00000001-247A-4BD7-82D5-04418FD53240}"/>
            </c:ext>
          </c:extLst>
        </c:ser>
        <c:ser>
          <c:idx val="2"/>
          <c:order val="2"/>
          <c:tx>
            <c:strRef>
              <c:f>Q_26_2!$A$15</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Q_26_2!$B$15</c:f>
              <c:numCache>
                <c:formatCode>General</c:formatCode>
                <c:ptCount val="1"/>
                <c:pt idx="0">
                  <c:v>6.3</c:v>
                </c:pt>
              </c:numCache>
            </c:numRef>
          </c:val>
          <c:extLst xmlns:c16r2="http://schemas.microsoft.com/office/drawing/2015/06/chart">
            <c:ext xmlns:c16="http://schemas.microsoft.com/office/drawing/2014/chart" uri="{C3380CC4-5D6E-409C-BE32-E72D297353CC}">
              <c16:uniqueId val="{00000002-247A-4BD7-82D5-04418FD53240}"/>
            </c:ext>
          </c:extLst>
        </c:ser>
        <c:dLbls>
          <c:showLegendKey val="0"/>
          <c:showVal val="1"/>
          <c:showCatName val="0"/>
          <c:showSerName val="0"/>
          <c:showPercent val="0"/>
          <c:showBubbleSize val="0"/>
        </c:dLbls>
        <c:gapWidth val="50"/>
        <c:overlap val="100"/>
        <c:axId val="1942144192"/>
        <c:axId val="1942143648"/>
      </c:barChart>
      <c:catAx>
        <c:axId val="1942144192"/>
        <c:scaling>
          <c:orientation val="maxMin"/>
        </c:scaling>
        <c:delete val="1"/>
        <c:axPos val="l"/>
        <c:numFmt formatCode="General" sourceLinked="1"/>
        <c:majorTickMark val="none"/>
        <c:minorTickMark val="none"/>
        <c:tickLblPos val="nextTo"/>
        <c:crossAx val="1942143648"/>
        <c:crosses val="autoZero"/>
        <c:auto val="1"/>
        <c:lblAlgn val="ctr"/>
        <c:lblOffset val="100"/>
        <c:noMultiLvlLbl val="0"/>
      </c:catAx>
      <c:valAx>
        <c:axId val="1942143648"/>
        <c:scaling>
          <c:orientation val="minMax"/>
        </c:scaling>
        <c:delete val="1"/>
        <c:axPos val="t"/>
        <c:numFmt formatCode="0%" sourceLinked="1"/>
        <c:majorTickMark val="none"/>
        <c:minorTickMark val="none"/>
        <c:tickLblPos val="nextTo"/>
        <c:crossAx val="1942144192"/>
        <c:crosses val="autoZero"/>
        <c:crossBetween val="between"/>
      </c:valAx>
      <c:spPr>
        <a:noFill/>
        <a:ln>
          <a:noFill/>
        </a:ln>
        <a:effectLst/>
      </c:spPr>
    </c:plotArea>
    <c:legend>
      <c:legendPos val="b"/>
      <c:layout>
        <c:manualLayout>
          <c:xMode val="edge"/>
          <c:yMode val="edge"/>
          <c:x val="3.3636291694693947E-2"/>
          <c:y val="0.83746395605874724"/>
          <c:w val="0.85354023266111179"/>
          <c:h val="0.106106736657917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2024</a:t>
            </a:r>
            <a:endParaRPr lang="ro-RO" sz="1200" dirty="0">
              <a:solidFill>
                <a:schemeClr val="tx1"/>
              </a:solidFill>
            </a:endParaRPr>
          </a:p>
        </c:rich>
      </c:tx>
      <c:layout>
        <c:manualLayout>
          <c:xMode val="edge"/>
          <c:yMode val="edge"/>
          <c:x val="2.7085148568460761E-2"/>
          <c:y val="2.4373724117818605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0.15729512977544477"/>
          <c:w val="0.96304356427808335"/>
          <c:h val="0.78726086322543021"/>
        </c:manualLayout>
      </c:layout>
      <c:barChart>
        <c:barDir val="bar"/>
        <c:grouping val="percentStacked"/>
        <c:varyColors val="0"/>
        <c:ser>
          <c:idx val="0"/>
          <c:order val="0"/>
          <c:tx>
            <c:strRef>
              <c:f>Q_26_3!$A$4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Q_26_3!$B$4</c:f>
              <c:numCache>
                <c:formatCode>0.0</c:formatCode>
                <c:ptCount val="1"/>
                <c:pt idx="0">
                  <c:v>65.900000000000006</c:v>
                </c:pt>
              </c:numCache>
            </c:numRef>
          </c:val>
          <c:extLst xmlns:c16r2="http://schemas.microsoft.com/office/drawing/2015/06/chart">
            <c:ext xmlns:c16="http://schemas.microsoft.com/office/drawing/2014/chart" uri="{C3380CC4-5D6E-409C-BE32-E72D297353CC}">
              <c16:uniqueId val="{00000000-A82D-4A0C-8763-A4F0D63848F4}"/>
            </c:ext>
          </c:extLst>
        </c:ser>
        <c:ser>
          <c:idx val="1"/>
          <c:order val="1"/>
          <c:tx>
            <c:strRef>
              <c:f>Q_26_3!$A$5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Q_26_3!$B$5</c:f>
              <c:numCache>
                <c:formatCode>0.0</c:formatCode>
                <c:ptCount val="1"/>
                <c:pt idx="0">
                  <c:v>29.8</c:v>
                </c:pt>
              </c:numCache>
            </c:numRef>
          </c:val>
          <c:extLst xmlns:c16r2="http://schemas.microsoft.com/office/drawing/2015/06/chart">
            <c:ext xmlns:c16="http://schemas.microsoft.com/office/drawing/2014/chart" uri="{C3380CC4-5D6E-409C-BE32-E72D297353CC}">
              <c16:uniqueId val="{00000001-A82D-4A0C-8763-A4F0D63848F4}"/>
            </c:ext>
          </c:extLst>
        </c:ser>
        <c:ser>
          <c:idx val="2"/>
          <c:order val="2"/>
          <c:tx>
            <c:strRef>
              <c:f>Q_26_3!$A$6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Q_26_3!$B$6</c:f>
              <c:numCache>
                <c:formatCode>0.0</c:formatCode>
                <c:ptCount val="1"/>
                <c:pt idx="0">
                  <c:v>4.3</c:v>
                </c:pt>
              </c:numCache>
            </c:numRef>
          </c:val>
          <c:extLst xmlns:c16r2="http://schemas.microsoft.com/office/drawing/2015/06/chart">
            <c:ext xmlns:c16="http://schemas.microsoft.com/office/drawing/2014/chart" uri="{C3380CC4-5D6E-409C-BE32-E72D297353CC}">
              <c16:uniqueId val="{00000002-A82D-4A0C-8763-A4F0D63848F4}"/>
            </c:ext>
          </c:extLst>
        </c:ser>
        <c:dLbls>
          <c:showLegendKey val="0"/>
          <c:showVal val="1"/>
          <c:showCatName val="0"/>
          <c:showSerName val="0"/>
          <c:showPercent val="0"/>
          <c:showBubbleSize val="0"/>
        </c:dLbls>
        <c:gapWidth val="50"/>
        <c:overlap val="100"/>
        <c:axId val="1942152352"/>
        <c:axId val="1942149632"/>
      </c:barChart>
      <c:catAx>
        <c:axId val="1942152352"/>
        <c:scaling>
          <c:orientation val="maxMin"/>
        </c:scaling>
        <c:delete val="1"/>
        <c:axPos val="l"/>
        <c:numFmt formatCode="General" sourceLinked="1"/>
        <c:majorTickMark val="none"/>
        <c:minorTickMark val="none"/>
        <c:tickLblPos val="nextTo"/>
        <c:crossAx val="1942149632"/>
        <c:crosses val="autoZero"/>
        <c:auto val="1"/>
        <c:lblAlgn val="ctr"/>
        <c:lblOffset val="100"/>
        <c:noMultiLvlLbl val="0"/>
      </c:catAx>
      <c:valAx>
        <c:axId val="1942149632"/>
        <c:scaling>
          <c:orientation val="minMax"/>
        </c:scaling>
        <c:delete val="1"/>
        <c:axPos val="t"/>
        <c:numFmt formatCode="0%" sourceLinked="1"/>
        <c:majorTickMark val="none"/>
        <c:minorTickMark val="none"/>
        <c:tickLblPos val="nextTo"/>
        <c:crossAx val="1942152352"/>
        <c:crosses val="autoZero"/>
        <c:crossBetween val="between"/>
      </c:valAx>
      <c:spPr>
        <a:noFill/>
        <a:ln>
          <a:noFill/>
        </a:ln>
        <a:effectLst/>
      </c:spPr>
    </c:plotArea>
    <c:legend>
      <c:legendPos val="b"/>
      <c:layout>
        <c:manualLayout>
          <c:xMode val="edge"/>
          <c:yMode val="edge"/>
          <c:x val="3.3636291694693947E-2"/>
          <c:y val="0.83746395605874724"/>
          <c:w val="0.89372968033441158"/>
          <c:h val="0.106106736657917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2017</a:t>
            </a:r>
            <a:endParaRPr lang="ro-RO" sz="1200" dirty="0">
              <a:solidFill>
                <a:schemeClr val="tx1"/>
              </a:solidFill>
            </a:endParaRPr>
          </a:p>
        </c:rich>
      </c:tx>
      <c:layout>
        <c:manualLayout>
          <c:xMode val="edge"/>
          <c:yMode val="edge"/>
          <c:x val="2.4823234996349367E-2"/>
          <c:y val="4.2892156862745098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0.13877651007836828"/>
          <c:w val="0.96304356427808335"/>
          <c:h val="0.80577952334534586"/>
        </c:manualLayout>
      </c:layout>
      <c:barChart>
        <c:barDir val="bar"/>
        <c:grouping val="percentStacked"/>
        <c:varyColors val="0"/>
        <c:ser>
          <c:idx val="0"/>
          <c:order val="0"/>
          <c:tx>
            <c:strRef>
              <c:f>Q_26_3!$A$12</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Q_26_3!$B$12</c:f>
              <c:numCache>
                <c:formatCode>General</c:formatCode>
                <c:ptCount val="1"/>
                <c:pt idx="0">
                  <c:v>66.099999999999994</c:v>
                </c:pt>
              </c:numCache>
            </c:numRef>
          </c:val>
          <c:extLst xmlns:c16r2="http://schemas.microsoft.com/office/drawing/2015/06/chart">
            <c:ext xmlns:c16="http://schemas.microsoft.com/office/drawing/2014/chart" uri="{C3380CC4-5D6E-409C-BE32-E72D297353CC}">
              <c16:uniqueId val="{00000000-9AF4-40BD-8DDD-1F5002E689B3}"/>
            </c:ext>
          </c:extLst>
        </c:ser>
        <c:ser>
          <c:idx val="1"/>
          <c:order val="1"/>
          <c:tx>
            <c:strRef>
              <c:f>Q_26_3!$A$13</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Q_26_3!$B$13</c:f>
              <c:numCache>
                <c:formatCode>General</c:formatCode>
                <c:ptCount val="1"/>
                <c:pt idx="0">
                  <c:v>27.4</c:v>
                </c:pt>
              </c:numCache>
            </c:numRef>
          </c:val>
          <c:extLst xmlns:c16r2="http://schemas.microsoft.com/office/drawing/2015/06/chart">
            <c:ext xmlns:c16="http://schemas.microsoft.com/office/drawing/2014/chart" uri="{C3380CC4-5D6E-409C-BE32-E72D297353CC}">
              <c16:uniqueId val="{00000001-9AF4-40BD-8DDD-1F5002E689B3}"/>
            </c:ext>
          </c:extLst>
        </c:ser>
        <c:ser>
          <c:idx val="2"/>
          <c:order val="2"/>
          <c:tx>
            <c:strRef>
              <c:f>Q_26_3!$A$14</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Q_26_3!$B$14</c:f>
              <c:numCache>
                <c:formatCode>General</c:formatCode>
                <c:ptCount val="1"/>
                <c:pt idx="0">
                  <c:v>6.5</c:v>
                </c:pt>
              </c:numCache>
            </c:numRef>
          </c:val>
          <c:extLst xmlns:c16r2="http://schemas.microsoft.com/office/drawing/2015/06/chart">
            <c:ext xmlns:c16="http://schemas.microsoft.com/office/drawing/2014/chart" uri="{C3380CC4-5D6E-409C-BE32-E72D297353CC}">
              <c16:uniqueId val="{00000002-9AF4-40BD-8DDD-1F5002E689B3}"/>
            </c:ext>
          </c:extLst>
        </c:ser>
        <c:dLbls>
          <c:showLegendKey val="0"/>
          <c:showVal val="1"/>
          <c:showCatName val="0"/>
          <c:showSerName val="0"/>
          <c:showPercent val="0"/>
          <c:showBubbleSize val="0"/>
        </c:dLbls>
        <c:gapWidth val="50"/>
        <c:overlap val="100"/>
        <c:axId val="1942146912"/>
        <c:axId val="1942150176"/>
      </c:barChart>
      <c:catAx>
        <c:axId val="1942146912"/>
        <c:scaling>
          <c:orientation val="maxMin"/>
        </c:scaling>
        <c:delete val="1"/>
        <c:axPos val="l"/>
        <c:numFmt formatCode="General" sourceLinked="1"/>
        <c:majorTickMark val="none"/>
        <c:minorTickMark val="none"/>
        <c:tickLblPos val="nextTo"/>
        <c:crossAx val="1942150176"/>
        <c:crosses val="autoZero"/>
        <c:auto val="1"/>
        <c:lblAlgn val="ctr"/>
        <c:lblOffset val="100"/>
        <c:noMultiLvlLbl val="0"/>
      </c:catAx>
      <c:valAx>
        <c:axId val="1942150176"/>
        <c:scaling>
          <c:orientation val="minMax"/>
        </c:scaling>
        <c:delete val="1"/>
        <c:axPos val="t"/>
        <c:numFmt formatCode="0%" sourceLinked="1"/>
        <c:majorTickMark val="none"/>
        <c:minorTickMark val="none"/>
        <c:tickLblPos val="nextTo"/>
        <c:crossAx val="1942146912"/>
        <c:crosses val="autoZero"/>
        <c:crossBetween val="between"/>
      </c:valAx>
      <c:spPr>
        <a:noFill/>
        <a:ln>
          <a:noFill/>
        </a:ln>
        <a:effectLst/>
      </c:spPr>
    </c:plotArea>
    <c:legend>
      <c:legendPos val="b"/>
      <c:layout>
        <c:manualLayout>
          <c:xMode val="edge"/>
          <c:yMode val="edge"/>
          <c:x val="3.3636291694693947E-2"/>
          <c:y val="0.83746395605874724"/>
          <c:w val="0.40482699037620296"/>
          <c:h val="0.106106736657917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2024</a:t>
            </a:r>
          </a:p>
        </c:rich>
      </c:tx>
      <c:layout>
        <c:manualLayout>
          <c:xMode val="edge"/>
          <c:yMode val="edge"/>
          <c:x val="1.4575141927337318E-2"/>
          <c:y val="3.053422879033163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0.19150495152008715"/>
          <c:w val="0.96304356427808335"/>
          <c:h val="0.75305100105788925"/>
        </c:manualLayout>
      </c:layout>
      <c:barChart>
        <c:barDir val="bar"/>
        <c:grouping val="percentStacked"/>
        <c:varyColors val="0"/>
        <c:ser>
          <c:idx val="0"/>
          <c:order val="0"/>
          <c:tx>
            <c:strRef>
              <c:f>Q_26_5!$A$4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Q_26_5!$B$4</c:f>
              <c:numCache>
                <c:formatCode>0.0</c:formatCode>
                <c:ptCount val="1"/>
                <c:pt idx="0">
                  <c:v>59.2</c:v>
                </c:pt>
              </c:numCache>
            </c:numRef>
          </c:val>
          <c:extLst xmlns:c16r2="http://schemas.microsoft.com/office/drawing/2015/06/chart">
            <c:ext xmlns:c16="http://schemas.microsoft.com/office/drawing/2014/chart" uri="{C3380CC4-5D6E-409C-BE32-E72D297353CC}">
              <c16:uniqueId val="{00000000-3B86-45FD-97E3-ADB70F8749E7}"/>
            </c:ext>
          </c:extLst>
        </c:ser>
        <c:ser>
          <c:idx val="1"/>
          <c:order val="1"/>
          <c:tx>
            <c:strRef>
              <c:f>Q_26_5!$A$5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Q_26_5!$B$5</c:f>
              <c:numCache>
                <c:formatCode>0.0</c:formatCode>
                <c:ptCount val="1"/>
                <c:pt idx="0">
                  <c:v>34.200000000000003</c:v>
                </c:pt>
              </c:numCache>
            </c:numRef>
          </c:val>
          <c:extLst xmlns:c16r2="http://schemas.microsoft.com/office/drawing/2015/06/chart">
            <c:ext xmlns:c16="http://schemas.microsoft.com/office/drawing/2014/chart" uri="{C3380CC4-5D6E-409C-BE32-E72D297353CC}">
              <c16:uniqueId val="{00000001-3B86-45FD-97E3-ADB70F8749E7}"/>
            </c:ext>
          </c:extLst>
        </c:ser>
        <c:ser>
          <c:idx val="2"/>
          <c:order val="2"/>
          <c:tx>
            <c:strRef>
              <c:f>Q_26_5!$A$6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Q_26_5!$B$6</c:f>
              <c:numCache>
                <c:formatCode>0.0</c:formatCode>
                <c:ptCount val="1"/>
                <c:pt idx="0">
                  <c:v>6.6</c:v>
                </c:pt>
              </c:numCache>
            </c:numRef>
          </c:val>
          <c:extLst xmlns:c16r2="http://schemas.microsoft.com/office/drawing/2015/06/chart">
            <c:ext xmlns:c16="http://schemas.microsoft.com/office/drawing/2014/chart" uri="{C3380CC4-5D6E-409C-BE32-E72D297353CC}">
              <c16:uniqueId val="{00000002-3B86-45FD-97E3-ADB70F8749E7}"/>
            </c:ext>
          </c:extLst>
        </c:ser>
        <c:dLbls>
          <c:showLegendKey val="0"/>
          <c:showVal val="1"/>
          <c:showCatName val="0"/>
          <c:showSerName val="0"/>
          <c:showPercent val="0"/>
          <c:showBubbleSize val="0"/>
        </c:dLbls>
        <c:gapWidth val="50"/>
        <c:overlap val="100"/>
        <c:axId val="1942149088"/>
        <c:axId val="1942144736"/>
      </c:barChart>
      <c:catAx>
        <c:axId val="1942149088"/>
        <c:scaling>
          <c:orientation val="maxMin"/>
        </c:scaling>
        <c:delete val="1"/>
        <c:axPos val="l"/>
        <c:numFmt formatCode="General" sourceLinked="1"/>
        <c:majorTickMark val="none"/>
        <c:minorTickMark val="none"/>
        <c:tickLblPos val="nextTo"/>
        <c:crossAx val="1942144736"/>
        <c:crosses val="autoZero"/>
        <c:auto val="1"/>
        <c:lblAlgn val="ctr"/>
        <c:lblOffset val="100"/>
        <c:noMultiLvlLbl val="0"/>
      </c:catAx>
      <c:valAx>
        <c:axId val="1942144736"/>
        <c:scaling>
          <c:orientation val="minMax"/>
        </c:scaling>
        <c:delete val="1"/>
        <c:axPos val="t"/>
        <c:numFmt formatCode="0%" sourceLinked="1"/>
        <c:majorTickMark val="none"/>
        <c:minorTickMark val="none"/>
        <c:tickLblPos val="nextTo"/>
        <c:crossAx val="1942149088"/>
        <c:crosses val="autoZero"/>
        <c:crossBetween val="between"/>
      </c:valAx>
      <c:spPr>
        <a:noFill/>
        <a:ln>
          <a:noFill/>
        </a:ln>
        <a:effectLst/>
      </c:spPr>
    </c:plotArea>
    <c:legend>
      <c:legendPos val="b"/>
      <c:layout>
        <c:manualLayout>
          <c:xMode val="edge"/>
          <c:yMode val="edge"/>
          <c:x val="3.3636291694693947E-2"/>
          <c:y val="0.82549860703763955"/>
          <c:w val="0.89264292101991405"/>
          <c:h val="0.11807157857447707"/>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2017</a:t>
            </a:r>
          </a:p>
        </c:rich>
      </c:tx>
      <c:layout>
        <c:manualLayout>
          <c:xMode val="edge"/>
          <c:yMode val="edge"/>
          <c:x val="2.5966970882225094E-2"/>
          <c:y val="4.6255827505827504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0.18283230519751911"/>
          <c:w val="0.96304356427808335"/>
          <c:h val="0.65981376531755187"/>
        </c:manualLayout>
      </c:layout>
      <c:barChart>
        <c:barDir val="bar"/>
        <c:grouping val="percentStacked"/>
        <c:varyColors val="0"/>
        <c:ser>
          <c:idx val="0"/>
          <c:order val="0"/>
          <c:tx>
            <c:strRef>
              <c:f>Q_26_5!$A$20</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Q_26_5!$B$20</c:f>
              <c:numCache>
                <c:formatCode>General</c:formatCode>
                <c:ptCount val="1"/>
                <c:pt idx="0">
                  <c:v>67.099999999999994</c:v>
                </c:pt>
              </c:numCache>
            </c:numRef>
          </c:val>
          <c:extLst xmlns:c16r2="http://schemas.microsoft.com/office/drawing/2015/06/chart">
            <c:ext xmlns:c16="http://schemas.microsoft.com/office/drawing/2014/chart" uri="{C3380CC4-5D6E-409C-BE32-E72D297353CC}">
              <c16:uniqueId val="{00000000-5045-4CC3-A403-EC92B1925728}"/>
            </c:ext>
          </c:extLst>
        </c:ser>
        <c:ser>
          <c:idx val="1"/>
          <c:order val="1"/>
          <c:tx>
            <c:strRef>
              <c:f>Q_26_5!$A$21</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Q_26_5!$B$21</c:f>
              <c:numCache>
                <c:formatCode>General</c:formatCode>
                <c:ptCount val="1"/>
                <c:pt idx="0">
                  <c:v>26.8</c:v>
                </c:pt>
              </c:numCache>
            </c:numRef>
          </c:val>
          <c:extLst xmlns:c16r2="http://schemas.microsoft.com/office/drawing/2015/06/chart">
            <c:ext xmlns:c16="http://schemas.microsoft.com/office/drawing/2014/chart" uri="{C3380CC4-5D6E-409C-BE32-E72D297353CC}">
              <c16:uniqueId val="{00000001-5045-4CC3-A403-EC92B1925728}"/>
            </c:ext>
          </c:extLst>
        </c:ser>
        <c:ser>
          <c:idx val="2"/>
          <c:order val="2"/>
          <c:tx>
            <c:strRef>
              <c:f>Q_26_5!$A$22</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Q_26_5!$B$22</c:f>
              <c:numCache>
                <c:formatCode>General</c:formatCode>
                <c:ptCount val="1"/>
                <c:pt idx="0">
                  <c:v>6.1</c:v>
                </c:pt>
              </c:numCache>
            </c:numRef>
          </c:val>
          <c:extLst xmlns:c16r2="http://schemas.microsoft.com/office/drawing/2015/06/chart">
            <c:ext xmlns:c16="http://schemas.microsoft.com/office/drawing/2014/chart" uri="{C3380CC4-5D6E-409C-BE32-E72D297353CC}">
              <c16:uniqueId val="{00000002-5045-4CC3-A403-EC92B1925728}"/>
            </c:ext>
          </c:extLst>
        </c:ser>
        <c:dLbls>
          <c:showLegendKey val="0"/>
          <c:showVal val="1"/>
          <c:showCatName val="0"/>
          <c:showSerName val="0"/>
          <c:showPercent val="0"/>
          <c:showBubbleSize val="0"/>
        </c:dLbls>
        <c:gapWidth val="50"/>
        <c:overlap val="100"/>
        <c:axId val="1942153440"/>
        <c:axId val="1942702288"/>
      </c:barChart>
      <c:catAx>
        <c:axId val="1942153440"/>
        <c:scaling>
          <c:orientation val="maxMin"/>
        </c:scaling>
        <c:delete val="1"/>
        <c:axPos val="l"/>
        <c:numFmt formatCode="General" sourceLinked="1"/>
        <c:majorTickMark val="none"/>
        <c:minorTickMark val="none"/>
        <c:tickLblPos val="nextTo"/>
        <c:crossAx val="1942702288"/>
        <c:crosses val="autoZero"/>
        <c:auto val="1"/>
        <c:lblAlgn val="ctr"/>
        <c:lblOffset val="100"/>
        <c:noMultiLvlLbl val="0"/>
      </c:catAx>
      <c:valAx>
        <c:axId val="1942702288"/>
        <c:scaling>
          <c:orientation val="minMax"/>
        </c:scaling>
        <c:delete val="1"/>
        <c:axPos val="t"/>
        <c:numFmt formatCode="0%" sourceLinked="1"/>
        <c:majorTickMark val="none"/>
        <c:minorTickMark val="none"/>
        <c:tickLblPos val="nextTo"/>
        <c:crossAx val="1942153440"/>
        <c:crosses val="autoZero"/>
        <c:crossBetween val="between"/>
      </c:valAx>
      <c:spPr>
        <a:noFill/>
        <a:ln>
          <a:noFill/>
        </a:ln>
        <a:effectLst/>
      </c:spPr>
    </c:plotArea>
    <c:legend>
      <c:legendPos val="b"/>
      <c:layout>
        <c:manualLayout>
          <c:xMode val="edge"/>
          <c:yMode val="edge"/>
          <c:x val="3.3636351192737154E-2"/>
          <c:y val="0.73558326748518921"/>
          <c:w val="0.92199351873714608"/>
          <c:h val="0.18251701689857247"/>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2024</a:t>
            </a:r>
          </a:p>
        </c:rich>
      </c:tx>
      <c:layout>
        <c:manualLayout>
          <c:xMode val="edge"/>
          <c:yMode val="edge"/>
          <c:x val="1.0756192959582765E-2"/>
          <c:y val="1.0671273519864953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Q_26_6!$A$4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Q_26_6!$B$4</c:f>
              <c:numCache>
                <c:formatCode>0.0</c:formatCode>
                <c:ptCount val="1"/>
                <c:pt idx="0">
                  <c:v>57.8</c:v>
                </c:pt>
              </c:numCache>
            </c:numRef>
          </c:val>
          <c:extLst xmlns:c16r2="http://schemas.microsoft.com/office/drawing/2015/06/chart">
            <c:ext xmlns:c16="http://schemas.microsoft.com/office/drawing/2014/chart" uri="{C3380CC4-5D6E-409C-BE32-E72D297353CC}">
              <c16:uniqueId val="{00000000-547E-4C69-B252-738850F94CF1}"/>
            </c:ext>
          </c:extLst>
        </c:ser>
        <c:ser>
          <c:idx val="1"/>
          <c:order val="1"/>
          <c:tx>
            <c:strRef>
              <c:f>Q_26_6!$A$5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Q_26_6!$B$5</c:f>
              <c:numCache>
                <c:formatCode>0.0</c:formatCode>
                <c:ptCount val="1"/>
                <c:pt idx="0">
                  <c:v>36</c:v>
                </c:pt>
              </c:numCache>
            </c:numRef>
          </c:val>
          <c:extLst xmlns:c16r2="http://schemas.microsoft.com/office/drawing/2015/06/chart">
            <c:ext xmlns:c16="http://schemas.microsoft.com/office/drawing/2014/chart" uri="{C3380CC4-5D6E-409C-BE32-E72D297353CC}">
              <c16:uniqueId val="{00000001-547E-4C69-B252-738850F94CF1}"/>
            </c:ext>
          </c:extLst>
        </c:ser>
        <c:ser>
          <c:idx val="2"/>
          <c:order val="2"/>
          <c:tx>
            <c:strRef>
              <c:f>Q_26_6!$A$6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Q_26_6!$B$6</c:f>
              <c:numCache>
                <c:formatCode>0.0</c:formatCode>
                <c:ptCount val="1"/>
                <c:pt idx="0">
                  <c:v>6.2</c:v>
                </c:pt>
              </c:numCache>
            </c:numRef>
          </c:val>
          <c:extLst xmlns:c16r2="http://schemas.microsoft.com/office/drawing/2015/06/chart">
            <c:ext xmlns:c16="http://schemas.microsoft.com/office/drawing/2014/chart" uri="{C3380CC4-5D6E-409C-BE32-E72D297353CC}">
              <c16:uniqueId val="{00000002-547E-4C69-B252-738850F94CF1}"/>
            </c:ext>
          </c:extLst>
        </c:ser>
        <c:dLbls>
          <c:showLegendKey val="0"/>
          <c:showVal val="1"/>
          <c:showCatName val="0"/>
          <c:showSerName val="0"/>
          <c:showPercent val="0"/>
          <c:showBubbleSize val="0"/>
        </c:dLbls>
        <c:gapWidth val="50"/>
        <c:overlap val="100"/>
        <c:axId val="1942695760"/>
        <c:axId val="1942698480"/>
      </c:barChart>
      <c:catAx>
        <c:axId val="1942695760"/>
        <c:scaling>
          <c:orientation val="maxMin"/>
        </c:scaling>
        <c:delete val="1"/>
        <c:axPos val="l"/>
        <c:numFmt formatCode="General" sourceLinked="1"/>
        <c:majorTickMark val="none"/>
        <c:minorTickMark val="none"/>
        <c:tickLblPos val="nextTo"/>
        <c:crossAx val="1942698480"/>
        <c:crosses val="autoZero"/>
        <c:auto val="1"/>
        <c:lblAlgn val="ctr"/>
        <c:lblOffset val="100"/>
        <c:noMultiLvlLbl val="0"/>
      </c:catAx>
      <c:valAx>
        <c:axId val="1942698480"/>
        <c:scaling>
          <c:orientation val="minMax"/>
        </c:scaling>
        <c:delete val="1"/>
        <c:axPos val="t"/>
        <c:numFmt formatCode="0%" sourceLinked="1"/>
        <c:majorTickMark val="none"/>
        <c:minorTickMark val="none"/>
        <c:tickLblPos val="nextTo"/>
        <c:crossAx val="1942695760"/>
        <c:crosses val="autoZero"/>
        <c:crossBetween val="between"/>
      </c:valAx>
      <c:spPr>
        <a:noFill/>
        <a:ln>
          <a:noFill/>
        </a:ln>
        <a:effectLst/>
      </c:spPr>
    </c:plotArea>
    <c:legend>
      <c:legendPos val="b"/>
      <c:layout>
        <c:manualLayout>
          <c:xMode val="edge"/>
          <c:yMode val="edge"/>
          <c:x val="3.3636291694693947E-2"/>
          <c:y val="0.83746395605874724"/>
          <c:w val="0.95054479700227901"/>
          <c:h val="0.106106736657917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Q_5!$A$17</c:f>
              <c:strCache>
                <c:ptCount val="1"/>
                <c:pt idx="0">
                  <c:v>Blochează</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Q_5!$B$17</c:f>
              <c:numCache>
                <c:formatCode>General</c:formatCode>
                <c:ptCount val="1"/>
                <c:pt idx="0">
                  <c:v>20.399999999999999</c:v>
                </c:pt>
              </c:numCache>
            </c:numRef>
          </c:val>
          <c:extLst xmlns:c16r2="http://schemas.microsoft.com/office/drawing/2015/06/chart">
            <c:ext xmlns:c16="http://schemas.microsoft.com/office/drawing/2014/chart" uri="{C3380CC4-5D6E-409C-BE32-E72D297353CC}">
              <c16:uniqueId val="{00000000-F497-4478-BFC0-F58E40C30D33}"/>
            </c:ext>
          </c:extLst>
        </c:ser>
        <c:ser>
          <c:idx val="1"/>
          <c:order val="1"/>
          <c:tx>
            <c:strRef>
              <c:f>Q_5!$A$18</c:f>
              <c:strCache>
                <c:ptCount val="1"/>
                <c:pt idx="0">
                  <c:v>Împiedică foarte mult</c:v>
                </c:pt>
              </c:strCache>
            </c:strRef>
          </c:tx>
          <c:spPr>
            <a:solidFill>
              <a:srgbClr val="FF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Q_5!$B$18</c:f>
              <c:numCache>
                <c:formatCode>General</c:formatCode>
                <c:ptCount val="1"/>
                <c:pt idx="0">
                  <c:v>27.4</c:v>
                </c:pt>
              </c:numCache>
            </c:numRef>
          </c:val>
          <c:extLst xmlns:c16r2="http://schemas.microsoft.com/office/drawing/2015/06/chart">
            <c:ext xmlns:c16="http://schemas.microsoft.com/office/drawing/2014/chart" uri="{C3380CC4-5D6E-409C-BE32-E72D297353CC}">
              <c16:uniqueId val="{00000001-F497-4478-BFC0-F58E40C30D33}"/>
            </c:ext>
          </c:extLst>
        </c:ser>
        <c:ser>
          <c:idx val="2"/>
          <c:order val="2"/>
          <c:tx>
            <c:strRef>
              <c:f>Q_5!$A$19</c:f>
              <c:strCache>
                <c:ptCount val="1"/>
                <c:pt idx="0">
                  <c:v>Împiedică mult</c:v>
                </c:pt>
              </c:strCache>
            </c:strRef>
          </c:tx>
          <c:spPr>
            <a:solidFill>
              <a:srgbClr val="C0504D"/>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Q_5!$B$19</c:f>
              <c:numCache>
                <c:formatCode>General</c:formatCode>
                <c:ptCount val="1"/>
                <c:pt idx="0">
                  <c:v>20.5</c:v>
                </c:pt>
              </c:numCache>
            </c:numRef>
          </c:val>
          <c:extLst xmlns:c16r2="http://schemas.microsoft.com/office/drawing/2015/06/chart">
            <c:ext xmlns:c16="http://schemas.microsoft.com/office/drawing/2014/chart" uri="{C3380CC4-5D6E-409C-BE32-E72D297353CC}">
              <c16:uniqueId val="{00000002-F497-4478-BFC0-F58E40C30D33}"/>
            </c:ext>
          </c:extLst>
        </c:ser>
        <c:ser>
          <c:idx val="3"/>
          <c:order val="3"/>
          <c:tx>
            <c:strRef>
              <c:f>Q_5!$A$20</c:f>
              <c:strCache>
                <c:ptCount val="1"/>
                <c:pt idx="0">
                  <c:v>Împiedică puţin</c:v>
                </c:pt>
              </c:strCache>
            </c:strRef>
          </c:tx>
          <c:spPr>
            <a:solidFill>
              <a:srgbClr val="FFC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Q_5!$B$20</c:f>
              <c:numCache>
                <c:formatCode>General</c:formatCode>
                <c:ptCount val="1"/>
                <c:pt idx="0">
                  <c:v>1.4</c:v>
                </c:pt>
              </c:numCache>
            </c:numRef>
          </c:val>
          <c:extLst xmlns:c16r2="http://schemas.microsoft.com/office/drawing/2015/06/chart">
            <c:ext xmlns:c16="http://schemas.microsoft.com/office/drawing/2014/chart" uri="{C3380CC4-5D6E-409C-BE32-E72D297353CC}">
              <c16:uniqueId val="{00000003-F497-4478-BFC0-F58E40C30D33}"/>
            </c:ext>
          </c:extLst>
        </c:ser>
        <c:ser>
          <c:idx val="4"/>
          <c:order val="4"/>
          <c:tx>
            <c:strRef>
              <c:f>Q_5!$A$21</c:f>
              <c:strCache>
                <c:ptCount val="1"/>
                <c:pt idx="0">
                  <c:v>Împiedică uneori</c:v>
                </c:pt>
              </c:strCache>
            </c:strRef>
          </c:tx>
          <c:spPr>
            <a:solidFill>
              <a:srgbClr val="92D05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Q_5!$B$21</c:f>
              <c:numCache>
                <c:formatCode>General</c:formatCode>
                <c:ptCount val="1"/>
                <c:pt idx="0">
                  <c:v>12.1</c:v>
                </c:pt>
              </c:numCache>
            </c:numRef>
          </c:val>
          <c:extLst xmlns:c16r2="http://schemas.microsoft.com/office/drawing/2015/06/chart">
            <c:ext xmlns:c16="http://schemas.microsoft.com/office/drawing/2014/chart" uri="{C3380CC4-5D6E-409C-BE32-E72D297353CC}">
              <c16:uniqueId val="{00000004-F497-4478-BFC0-F58E40C30D33}"/>
            </c:ext>
          </c:extLst>
        </c:ser>
        <c:ser>
          <c:idx val="5"/>
          <c:order val="5"/>
          <c:tx>
            <c:strRef>
              <c:f>Q_5!$A$22</c:f>
              <c:strCache>
                <c:ptCount val="1"/>
                <c:pt idx="0">
                  <c:v>Nu împiedică deloc</c:v>
                </c:pt>
              </c:strCache>
            </c:strRef>
          </c:tx>
          <c:spPr>
            <a:solidFill>
              <a:srgbClr val="00B05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Q_5!$B$22</c:f>
              <c:numCache>
                <c:formatCode>General</c:formatCode>
                <c:ptCount val="1"/>
                <c:pt idx="0">
                  <c:v>4.5</c:v>
                </c:pt>
              </c:numCache>
            </c:numRef>
          </c:val>
          <c:extLst xmlns:c16r2="http://schemas.microsoft.com/office/drawing/2015/06/chart">
            <c:ext xmlns:c16="http://schemas.microsoft.com/office/drawing/2014/chart" uri="{C3380CC4-5D6E-409C-BE32-E72D297353CC}">
              <c16:uniqueId val="{00000005-F497-4478-BFC0-F58E40C30D33}"/>
            </c:ext>
          </c:extLst>
        </c:ser>
        <c:ser>
          <c:idx val="6"/>
          <c:order val="6"/>
          <c:tx>
            <c:strRef>
              <c:f>Q_5!$A$23</c:f>
              <c:strCache>
                <c:ptCount val="1"/>
                <c:pt idx="0">
                  <c:v>NȘ/NR</c:v>
                </c:pt>
              </c:strCache>
            </c:strRef>
          </c:tx>
          <c:spPr>
            <a:solidFill>
              <a:sysClr val="window" lastClr="FFFFFF">
                <a:lumMod val="65000"/>
              </a:sysClr>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Q_5!$B$23</c:f>
              <c:numCache>
                <c:formatCode>General</c:formatCode>
                <c:ptCount val="1"/>
                <c:pt idx="0">
                  <c:v>4.7</c:v>
                </c:pt>
              </c:numCache>
            </c:numRef>
          </c:val>
          <c:extLst xmlns:c16r2="http://schemas.microsoft.com/office/drawing/2015/06/chart">
            <c:ext xmlns:c16="http://schemas.microsoft.com/office/drawing/2014/chart" uri="{C3380CC4-5D6E-409C-BE32-E72D297353CC}">
              <c16:uniqueId val="{00000006-F497-4478-BFC0-F58E40C30D33}"/>
            </c:ext>
          </c:extLst>
        </c:ser>
        <c:dLbls>
          <c:showLegendKey val="0"/>
          <c:showVal val="1"/>
          <c:showCatName val="0"/>
          <c:showSerName val="0"/>
          <c:showPercent val="0"/>
          <c:showBubbleSize val="0"/>
        </c:dLbls>
        <c:gapWidth val="50"/>
        <c:overlap val="100"/>
        <c:axId val="1898340288"/>
        <c:axId val="1898342464"/>
      </c:barChart>
      <c:catAx>
        <c:axId val="1898340288"/>
        <c:scaling>
          <c:orientation val="maxMin"/>
        </c:scaling>
        <c:delete val="1"/>
        <c:axPos val="l"/>
        <c:numFmt formatCode="General" sourceLinked="1"/>
        <c:majorTickMark val="none"/>
        <c:minorTickMark val="none"/>
        <c:tickLblPos val="nextTo"/>
        <c:crossAx val="1898342464"/>
        <c:crosses val="autoZero"/>
        <c:auto val="1"/>
        <c:lblAlgn val="ctr"/>
        <c:lblOffset val="100"/>
        <c:noMultiLvlLbl val="0"/>
      </c:catAx>
      <c:valAx>
        <c:axId val="1898342464"/>
        <c:scaling>
          <c:orientation val="minMax"/>
        </c:scaling>
        <c:delete val="1"/>
        <c:axPos val="t"/>
        <c:numFmt formatCode="0%" sourceLinked="1"/>
        <c:majorTickMark val="none"/>
        <c:minorTickMark val="none"/>
        <c:tickLblPos val="nextTo"/>
        <c:crossAx val="1898340288"/>
        <c:crosses val="autoZero"/>
        <c:crossBetween val="between"/>
      </c:valAx>
      <c:spPr>
        <a:noFill/>
        <a:ln>
          <a:noFill/>
        </a:ln>
        <a:effectLst/>
      </c:spPr>
    </c:plotArea>
    <c:legend>
      <c:legendPos val="b"/>
      <c:layout>
        <c:manualLayout>
          <c:xMode val="edge"/>
          <c:yMode val="edge"/>
          <c:x val="3.3636291694693947E-2"/>
          <c:y val="0.83746395605874724"/>
          <c:w val="0.96636370830530605"/>
          <c:h val="0.1625360439412529"/>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2017</a:t>
            </a:r>
          </a:p>
        </c:rich>
      </c:tx>
      <c:layout>
        <c:manualLayout>
          <c:xMode val="edge"/>
          <c:yMode val="edge"/>
          <c:x val="2.1094046751326888E-2"/>
          <c:y val="0"/>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Q_26_6!$A$19</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Q_26_6!$B$19</c:f>
              <c:numCache>
                <c:formatCode>General</c:formatCode>
                <c:ptCount val="1"/>
                <c:pt idx="0">
                  <c:v>59.5</c:v>
                </c:pt>
              </c:numCache>
            </c:numRef>
          </c:val>
          <c:extLst xmlns:c16r2="http://schemas.microsoft.com/office/drawing/2015/06/chart">
            <c:ext xmlns:c16="http://schemas.microsoft.com/office/drawing/2014/chart" uri="{C3380CC4-5D6E-409C-BE32-E72D297353CC}">
              <c16:uniqueId val="{00000000-C2B2-4AD5-8A68-0EB268853362}"/>
            </c:ext>
          </c:extLst>
        </c:ser>
        <c:ser>
          <c:idx val="1"/>
          <c:order val="1"/>
          <c:tx>
            <c:strRef>
              <c:f>Q_26_6!$A$20</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Q_26_6!$B$20</c:f>
              <c:numCache>
                <c:formatCode>General</c:formatCode>
                <c:ptCount val="1"/>
                <c:pt idx="0">
                  <c:v>31.5</c:v>
                </c:pt>
              </c:numCache>
            </c:numRef>
          </c:val>
          <c:extLst xmlns:c16r2="http://schemas.microsoft.com/office/drawing/2015/06/chart">
            <c:ext xmlns:c16="http://schemas.microsoft.com/office/drawing/2014/chart" uri="{C3380CC4-5D6E-409C-BE32-E72D297353CC}">
              <c16:uniqueId val="{00000001-C2B2-4AD5-8A68-0EB268853362}"/>
            </c:ext>
          </c:extLst>
        </c:ser>
        <c:ser>
          <c:idx val="2"/>
          <c:order val="2"/>
          <c:tx>
            <c:strRef>
              <c:f>Q_26_6!$A$21</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Q_26_6!$B$21</c:f>
              <c:numCache>
                <c:formatCode>General</c:formatCode>
                <c:ptCount val="1"/>
                <c:pt idx="0">
                  <c:v>9</c:v>
                </c:pt>
              </c:numCache>
            </c:numRef>
          </c:val>
          <c:extLst xmlns:c16r2="http://schemas.microsoft.com/office/drawing/2015/06/chart">
            <c:ext xmlns:c16="http://schemas.microsoft.com/office/drawing/2014/chart" uri="{C3380CC4-5D6E-409C-BE32-E72D297353CC}">
              <c16:uniqueId val="{00000002-C2B2-4AD5-8A68-0EB268853362}"/>
            </c:ext>
          </c:extLst>
        </c:ser>
        <c:dLbls>
          <c:showLegendKey val="0"/>
          <c:showVal val="1"/>
          <c:showCatName val="0"/>
          <c:showSerName val="0"/>
          <c:showPercent val="0"/>
          <c:showBubbleSize val="0"/>
        </c:dLbls>
        <c:gapWidth val="50"/>
        <c:overlap val="100"/>
        <c:axId val="1942699568"/>
        <c:axId val="1942700112"/>
      </c:barChart>
      <c:catAx>
        <c:axId val="1942699568"/>
        <c:scaling>
          <c:orientation val="maxMin"/>
        </c:scaling>
        <c:delete val="1"/>
        <c:axPos val="l"/>
        <c:numFmt formatCode="General" sourceLinked="1"/>
        <c:majorTickMark val="none"/>
        <c:minorTickMark val="none"/>
        <c:tickLblPos val="nextTo"/>
        <c:crossAx val="1942700112"/>
        <c:crosses val="autoZero"/>
        <c:auto val="1"/>
        <c:lblAlgn val="ctr"/>
        <c:lblOffset val="100"/>
        <c:noMultiLvlLbl val="0"/>
      </c:catAx>
      <c:valAx>
        <c:axId val="1942700112"/>
        <c:scaling>
          <c:orientation val="minMax"/>
        </c:scaling>
        <c:delete val="1"/>
        <c:axPos val="t"/>
        <c:numFmt formatCode="0%" sourceLinked="1"/>
        <c:majorTickMark val="none"/>
        <c:minorTickMark val="none"/>
        <c:tickLblPos val="nextTo"/>
        <c:crossAx val="1942699568"/>
        <c:crosses val="autoZero"/>
        <c:crossBetween val="between"/>
      </c:valAx>
      <c:spPr>
        <a:noFill/>
        <a:ln>
          <a:noFill/>
        </a:ln>
        <a:effectLst/>
      </c:spPr>
    </c:plotArea>
    <c:legend>
      <c:legendPos val="b"/>
      <c:layout>
        <c:manualLayout>
          <c:xMode val="edge"/>
          <c:yMode val="edge"/>
          <c:x val="3.3636291694693947E-2"/>
          <c:y val="0.83746395605874724"/>
          <c:w val="0.91330164563849336"/>
          <c:h val="0.106106736657917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2024</a:t>
            </a:r>
          </a:p>
        </c:rich>
      </c:tx>
      <c:layout>
        <c:manualLayout>
          <c:xMode val="edge"/>
          <c:yMode val="edge"/>
          <c:x val="1.0395900658796773E-3"/>
          <c:y val="0"/>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Q_26_7!$A$4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Q_26_7!$B$4</c:f>
              <c:numCache>
                <c:formatCode>0.0</c:formatCode>
                <c:ptCount val="1"/>
                <c:pt idx="0">
                  <c:v>66.8</c:v>
                </c:pt>
              </c:numCache>
            </c:numRef>
          </c:val>
          <c:extLst xmlns:c16r2="http://schemas.microsoft.com/office/drawing/2015/06/chart">
            <c:ext xmlns:c16="http://schemas.microsoft.com/office/drawing/2014/chart" uri="{C3380CC4-5D6E-409C-BE32-E72D297353CC}">
              <c16:uniqueId val="{00000000-2247-42E9-84B9-6B790F62676E}"/>
            </c:ext>
          </c:extLst>
        </c:ser>
        <c:ser>
          <c:idx val="1"/>
          <c:order val="1"/>
          <c:tx>
            <c:strRef>
              <c:f>Q_26_7!$A$5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Q_26_7!$B$5</c:f>
              <c:numCache>
                <c:formatCode>0.0</c:formatCode>
                <c:ptCount val="1"/>
                <c:pt idx="0">
                  <c:v>27.2</c:v>
                </c:pt>
              </c:numCache>
            </c:numRef>
          </c:val>
          <c:extLst xmlns:c16r2="http://schemas.microsoft.com/office/drawing/2015/06/chart">
            <c:ext xmlns:c16="http://schemas.microsoft.com/office/drawing/2014/chart" uri="{C3380CC4-5D6E-409C-BE32-E72D297353CC}">
              <c16:uniqueId val="{00000001-2247-42E9-84B9-6B790F62676E}"/>
            </c:ext>
          </c:extLst>
        </c:ser>
        <c:ser>
          <c:idx val="2"/>
          <c:order val="2"/>
          <c:tx>
            <c:strRef>
              <c:f>Q_26_7!$A$6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Q_26_7!$B$6</c:f>
              <c:numCache>
                <c:formatCode>0.0</c:formatCode>
                <c:ptCount val="1"/>
                <c:pt idx="0">
                  <c:v>6</c:v>
                </c:pt>
              </c:numCache>
            </c:numRef>
          </c:val>
          <c:extLst xmlns:c16r2="http://schemas.microsoft.com/office/drawing/2015/06/chart">
            <c:ext xmlns:c16="http://schemas.microsoft.com/office/drawing/2014/chart" uri="{C3380CC4-5D6E-409C-BE32-E72D297353CC}">
              <c16:uniqueId val="{00000002-2247-42E9-84B9-6B790F62676E}"/>
            </c:ext>
          </c:extLst>
        </c:ser>
        <c:dLbls>
          <c:showLegendKey val="0"/>
          <c:showVal val="1"/>
          <c:showCatName val="0"/>
          <c:showSerName val="0"/>
          <c:showPercent val="0"/>
          <c:showBubbleSize val="0"/>
        </c:dLbls>
        <c:gapWidth val="50"/>
        <c:overlap val="100"/>
        <c:axId val="1942700656"/>
        <c:axId val="1942703920"/>
      </c:barChart>
      <c:catAx>
        <c:axId val="1942700656"/>
        <c:scaling>
          <c:orientation val="maxMin"/>
        </c:scaling>
        <c:delete val="1"/>
        <c:axPos val="l"/>
        <c:numFmt formatCode="General" sourceLinked="1"/>
        <c:majorTickMark val="none"/>
        <c:minorTickMark val="none"/>
        <c:tickLblPos val="nextTo"/>
        <c:crossAx val="1942703920"/>
        <c:crosses val="autoZero"/>
        <c:auto val="1"/>
        <c:lblAlgn val="ctr"/>
        <c:lblOffset val="100"/>
        <c:noMultiLvlLbl val="0"/>
      </c:catAx>
      <c:valAx>
        <c:axId val="1942703920"/>
        <c:scaling>
          <c:orientation val="minMax"/>
        </c:scaling>
        <c:delete val="1"/>
        <c:axPos val="t"/>
        <c:numFmt formatCode="0%" sourceLinked="1"/>
        <c:majorTickMark val="none"/>
        <c:minorTickMark val="none"/>
        <c:tickLblPos val="nextTo"/>
        <c:crossAx val="1942700656"/>
        <c:crosses val="autoZero"/>
        <c:crossBetween val="between"/>
      </c:valAx>
      <c:spPr>
        <a:noFill/>
        <a:ln>
          <a:noFill/>
        </a:ln>
        <a:effectLst/>
      </c:spPr>
    </c:plotArea>
    <c:legend>
      <c:legendPos val="b"/>
      <c:layout>
        <c:manualLayout>
          <c:xMode val="edge"/>
          <c:yMode val="edge"/>
          <c:x val="3.3636291694693947E-2"/>
          <c:y val="0.83746395605874724"/>
          <c:w val="0.92604316915202278"/>
          <c:h val="0.16253582708941045"/>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r>
              <a:rPr lang="ro-RO" dirty="0">
                <a:solidFill>
                  <a:schemeClr val="tx1"/>
                </a:solidFill>
              </a:rPr>
              <a:t>2017</a:t>
            </a:r>
          </a:p>
        </c:rich>
      </c:tx>
      <c:layout>
        <c:manualLayout>
          <c:xMode val="edge"/>
          <c:yMode val="edge"/>
          <c:x val="2.5624658116537621E-2"/>
          <c:y val="0"/>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chemeClr val="tx1"/>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Q_26_7!$A$13</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Q_26_7!$B$13</c:f>
              <c:numCache>
                <c:formatCode>General</c:formatCode>
                <c:ptCount val="1"/>
                <c:pt idx="0">
                  <c:v>72.599999999999994</c:v>
                </c:pt>
              </c:numCache>
            </c:numRef>
          </c:val>
          <c:extLst xmlns:c16r2="http://schemas.microsoft.com/office/drawing/2015/06/chart">
            <c:ext xmlns:c16="http://schemas.microsoft.com/office/drawing/2014/chart" uri="{C3380CC4-5D6E-409C-BE32-E72D297353CC}">
              <c16:uniqueId val="{00000000-2A79-47EA-ACCB-2810CAE4C947}"/>
            </c:ext>
          </c:extLst>
        </c:ser>
        <c:ser>
          <c:idx val="1"/>
          <c:order val="1"/>
          <c:tx>
            <c:strRef>
              <c:f>Q_26_7!$A$14</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Q_26_7!$B$14</c:f>
              <c:numCache>
                <c:formatCode>General</c:formatCode>
                <c:ptCount val="1"/>
                <c:pt idx="0">
                  <c:v>17.399999999999999</c:v>
                </c:pt>
              </c:numCache>
            </c:numRef>
          </c:val>
          <c:extLst xmlns:c16r2="http://schemas.microsoft.com/office/drawing/2015/06/chart">
            <c:ext xmlns:c16="http://schemas.microsoft.com/office/drawing/2014/chart" uri="{C3380CC4-5D6E-409C-BE32-E72D297353CC}">
              <c16:uniqueId val="{00000001-2A79-47EA-ACCB-2810CAE4C947}"/>
            </c:ext>
          </c:extLst>
        </c:ser>
        <c:ser>
          <c:idx val="2"/>
          <c:order val="2"/>
          <c:tx>
            <c:strRef>
              <c:f>Q_26_7!$A$15</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Q_26_7!$B$15</c:f>
              <c:numCache>
                <c:formatCode>General</c:formatCode>
                <c:ptCount val="1"/>
                <c:pt idx="0">
                  <c:v>10</c:v>
                </c:pt>
              </c:numCache>
            </c:numRef>
          </c:val>
          <c:extLst xmlns:c16r2="http://schemas.microsoft.com/office/drawing/2015/06/chart">
            <c:ext xmlns:c16="http://schemas.microsoft.com/office/drawing/2014/chart" uri="{C3380CC4-5D6E-409C-BE32-E72D297353CC}">
              <c16:uniqueId val="{00000002-2A79-47EA-ACCB-2810CAE4C947}"/>
            </c:ext>
          </c:extLst>
        </c:ser>
        <c:dLbls>
          <c:showLegendKey val="0"/>
          <c:showVal val="1"/>
          <c:showCatName val="0"/>
          <c:showSerName val="0"/>
          <c:showPercent val="0"/>
          <c:showBubbleSize val="0"/>
        </c:dLbls>
        <c:gapWidth val="50"/>
        <c:overlap val="100"/>
        <c:axId val="1942704464"/>
        <c:axId val="1942705552"/>
      </c:barChart>
      <c:catAx>
        <c:axId val="1942704464"/>
        <c:scaling>
          <c:orientation val="maxMin"/>
        </c:scaling>
        <c:delete val="1"/>
        <c:axPos val="l"/>
        <c:numFmt formatCode="General" sourceLinked="1"/>
        <c:majorTickMark val="none"/>
        <c:minorTickMark val="none"/>
        <c:tickLblPos val="nextTo"/>
        <c:crossAx val="1942705552"/>
        <c:crosses val="autoZero"/>
        <c:auto val="1"/>
        <c:lblAlgn val="ctr"/>
        <c:lblOffset val="100"/>
        <c:noMultiLvlLbl val="0"/>
      </c:catAx>
      <c:valAx>
        <c:axId val="1942705552"/>
        <c:scaling>
          <c:orientation val="minMax"/>
        </c:scaling>
        <c:delete val="1"/>
        <c:axPos val="t"/>
        <c:numFmt formatCode="0%" sourceLinked="1"/>
        <c:majorTickMark val="none"/>
        <c:minorTickMark val="none"/>
        <c:tickLblPos val="nextTo"/>
        <c:crossAx val="1942704464"/>
        <c:crosses val="autoZero"/>
        <c:crossBetween val="between"/>
      </c:valAx>
      <c:spPr>
        <a:noFill/>
        <a:ln>
          <a:noFill/>
        </a:ln>
        <a:effectLst/>
      </c:spPr>
    </c:plotArea>
    <c:legend>
      <c:legendPos val="b"/>
      <c:layout>
        <c:manualLayout>
          <c:xMode val="edge"/>
          <c:yMode val="edge"/>
          <c:x val="3.3636291694693947E-2"/>
          <c:y val="0.83746395605874724"/>
          <c:w val="0.91267864960123923"/>
          <c:h val="0.1625364419024169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r>
              <a:rPr lang="ro-RO" dirty="0"/>
              <a:t>2024</a:t>
            </a:r>
          </a:p>
        </c:rich>
      </c:tx>
      <c:layout>
        <c:manualLayout>
          <c:xMode val="edge"/>
          <c:yMode val="edge"/>
          <c:x val="1.4645586624506605E-2"/>
          <c:y val="0"/>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Q_26_8!$A$4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Q_26_8!$B$4</c:f>
              <c:numCache>
                <c:formatCode>0.0</c:formatCode>
                <c:ptCount val="1"/>
                <c:pt idx="0">
                  <c:v>69</c:v>
                </c:pt>
              </c:numCache>
            </c:numRef>
          </c:val>
          <c:extLst xmlns:c16r2="http://schemas.microsoft.com/office/drawing/2015/06/chart">
            <c:ext xmlns:c16="http://schemas.microsoft.com/office/drawing/2014/chart" uri="{C3380CC4-5D6E-409C-BE32-E72D297353CC}">
              <c16:uniqueId val="{00000000-C058-41BD-950A-2524EAE1B6DF}"/>
            </c:ext>
          </c:extLst>
        </c:ser>
        <c:ser>
          <c:idx val="1"/>
          <c:order val="1"/>
          <c:tx>
            <c:strRef>
              <c:f>Q_26_8!$A$5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Q_26_8!$B$5</c:f>
              <c:numCache>
                <c:formatCode>0.0</c:formatCode>
                <c:ptCount val="1"/>
                <c:pt idx="0">
                  <c:v>23.6</c:v>
                </c:pt>
              </c:numCache>
            </c:numRef>
          </c:val>
          <c:extLst xmlns:c16r2="http://schemas.microsoft.com/office/drawing/2015/06/chart">
            <c:ext xmlns:c16="http://schemas.microsoft.com/office/drawing/2014/chart" uri="{C3380CC4-5D6E-409C-BE32-E72D297353CC}">
              <c16:uniqueId val="{00000001-C058-41BD-950A-2524EAE1B6DF}"/>
            </c:ext>
          </c:extLst>
        </c:ser>
        <c:ser>
          <c:idx val="2"/>
          <c:order val="2"/>
          <c:tx>
            <c:strRef>
              <c:f>Q_26_8!$A$6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Q_26_8!$B$6</c:f>
              <c:numCache>
                <c:formatCode>0.0</c:formatCode>
                <c:ptCount val="1"/>
                <c:pt idx="0">
                  <c:v>7.4</c:v>
                </c:pt>
              </c:numCache>
            </c:numRef>
          </c:val>
          <c:extLst xmlns:c16r2="http://schemas.microsoft.com/office/drawing/2015/06/chart">
            <c:ext xmlns:c16="http://schemas.microsoft.com/office/drawing/2014/chart" uri="{C3380CC4-5D6E-409C-BE32-E72D297353CC}">
              <c16:uniqueId val="{00000002-C058-41BD-950A-2524EAE1B6DF}"/>
            </c:ext>
          </c:extLst>
        </c:ser>
        <c:dLbls>
          <c:showLegendKey val="0"/>
          <c:showVal val="1"/>
          <c:showCatName val="0"/>
          <c:showSerName val="0"/>
          <c:showPercent val="0"/>
          <c:showBubbleSize val="0"/>
        </c:dLbls>
        <c:gapWidth val="50"/>
        <c:overlap val="100"/>
        <c:axId val="1942707184"/>
        <c:axId val="1942693040"/>
      </c:barChart>
      <c:catAx>
        <c:axId val="1942707184"/>
        <c:scaling>
          <c:orientation val="maxMin"/>
        </c:scaling>
        <c:delete val="1"/>
        <c:axPos val="l"/>
        <c:numFmt formatCode="General" sourceLinked="1"/>
        <c:majorTickMark val="none"/>
        <c:minorTickMark val="none"/>
        <c:tickLblPos val="nextTo"/>
        <c:crossAx val="1942693040"/>
        <c:crosses val="autoZero"/>
        <c:auto val="1"/>
        <c:lblAlgn val="ctr"/>
        <c:lblOffset val="100"/>
        <c:noMultiLvlLbl val="0"/>
      </c:catAx>
      <c:valAx>
        <c:axId val="1942693040"/>
        <c:scaling>
          <c:orientation val="minMax"/>
        </c:scaling>
        <c:delete val="1"/>
        <c:axPos val="t"/>
        <c:numFmt formatCode="0%" sourceLinked="1"/>
        <c:majorTickMark val="none"/>
        <c:minorTickMark val="none"/>
        <c:tickLblPos val="nextTo"/>
        <c:crossAx val="1942707184"/>
        <c:crosses val="autoZero"/>
        <c:crossBetween val="between"/>
      </c:valAx>
      <c:spPr>
        <a:noFill/>
        <a:ln>
          <a:noFill/>
        </a:ln>
        <a:effectLst/>
      </c:spPr>
    </c:plotArea>
    <c:legend>
      <c:legendPos val="b"/>
      <c:layout>
        <c:manualLayout>
          <c:xMode val="edge"/>
          <c:yMode val="edge"/>
          <c:x val="3.3636291694693947E-2"/>
          <c:y val="0.83746395605874724"/>
          <c:w val="0.90760476815398061"/>
          <c:h val="0.16253609891683893"/>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r>
              <a:rPr lang="ro-RO" dirty="0"/>
              <a:t>2017</a:t>
            </a:r>
          </a:p>
        </c:rich>
      </c:tx>
      <c:layout>
        <c:manualLayout>
          <c:xMode val="edge"/>
          <c:yMode val="edge"/>
          <c:x val="2.0485936310125508E-2"/>
          <c:y val="9.442870632672332E-3"/>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Q_26_8!$A$14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Q_26_8!$B$14</c:f>
              <c:numCache>
                <c:formatCode>General</c:formatCode>
                <c:ptCount val="1"/>
                <c:pt idx="0">
                  <c:v>72</c:v>
                </c:pt>
              </c:numCache>
            </c:numRef>
          </c:val>
          <c:extLst xmlns:c16r2="http://schemas.microsoft.com/office/drawing/2015/06/chart">
            <c:ext xmlns:c16="http://schemas.microsoft.com/office/drawing/2014/chart" uri="{C3380CC4-5D6E-409C-BE32-E72D297353CC}">
              <c16:uniqueId val="{00000000-1A5B-4FD1-B92C-11F43A24380B}"/>
            </c:ext>
          </c:extLst>
        </c:ser>
        <c:ser>
          <c:idx val="1"/>
          <c:order val="1"/>
          <c:tx>
            <c:strRef>
              <c:f>Q_26_8!$A$15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Q_26_8!$B$15</c:f>
              <c:numCache>
                <c:formatCode>General</c:formatCode>
                <c:ptCount val="1"/>
                <c:pt idx="0">
                  <c:v>17</c:v>
                </c:pt>
              </c:numCache>
            </c:numRef>
          </c:val>
          <c:extLst xmlns:c16r2="http://schemas.microsoft.com/office/drawing/2015/06/chart">
            <c:ext xmlns:c16="http://schemas.microsoft.com/office/drawing/2014/chart" uri="{C3380CC4-5D6E-409C-BE32-E72D297353CC}">
              <c16:uniqueId val="{00000001-1A5B-4FD1-B92C-11F43A24380B}"/>
            </c:ext>
          </c:extLst>
        </c:ser>
        <c:ser>
          <c:idx val="2"/>
          <c:order val="2"/>
          <c:tx>
            <c:strRef>
              <c:f>Q_26_8!$A$16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Q_26_8!$B$16</c:f>
              <c:numCache>
                <c:formatCode>General</c:formatCode>
                <c:ptCount val="1"/>
                <c:pt idx="0">
                  <c:v>11</c:v>
                </c:pt>
              </c:numCache>
            </c:numRef>
          </c:val>
          <c:extLst xmlns:c16r2="http://schemas.microsoft.com/office/drawing/2015/06/chart">
            <c:ext xmlns:c16="http://schemas.microsoft.com/office/drawing/2014/chart" uri="{C3380CC4-5D6E-409C-BE32-E72D297353CC}">
              <c16:uniqueId val="{00000002-1A5B-4FD1-B92C-11F43A24380B}"/>
            </c:ext>
          </c:extLst>
        </c:ser>
        <c:dLbls>
          <c:showLegendKey val="0"/>
          <c:showVal val="1"/>
          <c:showCatName val="0"/>
          <c:showSerName val="0"/>
          <c:showPercent val="0"/>
          <c:showBubbleSize val="0"/>
        </c:dLbls>
        <c:gapWidth val="50"/>
        <c:overlap val="100"/>
        <c:axId val="1942693584"/>
        <c:axId val="1942694672"/>
      </c:barChart>
      <c:catAx>
        <c:axId val="1942693584"/>
        <c:scaling>
          <c:orientation val="maxMin"/>
        </c:scaling>
        <c:delete val="1"/>
        <c:axPos val="l"/>
        <c:numFmt formatCode="General" sourceLinked="1"/>
        <c:majorTickMark val="none"/>
        <c:minorTickMark val="none"/>
        <c:tickLblPos val="nextTo"/>
        <c:crossAx val="1942694672"/>
        <c:crosses val="autoZero"/>
        <c:auto val="1"/>
        <c:lblAlgn val="ctr"/>
        <c:lblOffset val="100"/>
        <c:noMultiLvlLbl val="0"/>
      </c:catAx>
      <c:valAx>
        <c:axId val="1942694672"/>
        <c:scaling>
          <c:orientation val="minMax"/>
        </c:scaling>
        <c:delete val="1"/>
        <c:axPos val="t"/>
        <c:numFmt formatCode="0%" sourceLinked="1"/>
        <c:majorTickMark val="none"/>
        <c:minorTickMark val="none"/>
        <c:tickLblPos val="nextTo"/>
        <c:crossAx val="1942693584"/>
        <c:crosses val="autoZero"/>
        <c:crossBetween val="between"/>
      </c:valAx>
      <c:spPr>
        <a:noFill/>
        <a:ln>
          <a:noFill/>
        </a:ln>
        <a:effectLst/>
      </c:spPr>
    </c:plotArea>
    <c:legend>
      <c:legendPos val="b"/>
      <c:layout>
        <c:manualLayout>
          <c:xMode val="edge"/>
          <c:yMode val="edge"/>
          <c:x val="3.3636291694693947E-2"/>
          <c:y val="0.83746395605874724"/>
          <c:w val="0.89093810148731412"/>
          <c:h val="0.16253634018127339"/>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r>
              <a:rPr lang="ro-RO" dirty="0"/>
              <a:t>2024</a:t>
            </a:r>
          </a:p>
        </c:rich>
      </c:tx>
      <c:layout>
        <c:manualLayout>
          <c:xMode val="edge"/>
          <c:yMode val="edge"/>
          <c:x val="3.1443492085641546E-2"/>
          <c:y val="0"/>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03501040113E-2"/>
          <c:y val="5.5443541255456273E-2"/>
          <c:w val="0.96304356427808335"/>
          <c:h val="0.88911290322580649"/>
        </c:manualLayout>
      </c:layout>
      <c:barChart>
        <c:barDir val="bar"/>
        <c:grouping val="percentStacked"/>
        <c:varyColors val="0"/>
        <c:ser>
          <c:idx val="0"/>
          <c:order val="0"/>
          <c:tx>
            <c:strRef>
              <c:f>Q_26_9!$A$4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Q_26_9!$B$4</c:f>
              <c:numCache>
                <c:formatCode>0.0</c:formatCode>
                <c:ptCount val="1"/>
                <c:pt idx="0">
                  <c:v>86.100000000000009</c:v>
                </c:pt>
              </c:numCache>
            </c:numRef>
          </c:val>
          <c:extLst xmlns:c16r2="http://schemas.microsoft.com/office/drawing/2015/06/chart">
            <c:ext xmlns:c16="http://schemas.microsoft.com/office/drawing/2014/chart" uri="{C3380CC4-5D6E-409C-BE32-E72D297353CC}">
              <c16:uniqueId val="{00000000-3BF2-4858-AF33-63229552B5E4}"/>
            </c:ext>
          </c:extLst>
        </c:ser>
        <c:ser>
          <c:idx val="1"/>
          <c:order val="1"/>
          <c:tx>
            <c:strRef>
              <c:f>Q_26_9!$A$5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Q_26_9!$B$5</c:f>
              <c:numCache>
                <c:formatCode>0.0</c:formatCode>
                <c:ptCount val="1"/>
                <c:pt idx="0">
                  <c:v>8.3000000000000007</c:v>
                </c:pt>
              </c:numCache>
            </c:numRef>
          </c:val>
          <c:extLst xmlns:c16r2="http://schemas.microsoft.com/office/drawing/2015/06/chart">
            <c:ext xmlns:c16="http://schemas.microsoft.com/office/drawing/2014/chart" uri="{C3380CC4-5D6E-409C-BE32-E72D297353CC}">
              <c16:uniqueId val="{00000001-3BF2-4858-AF33-63229552B5E4}"/>
            </c:ext>
          </c:extLst>
        </c:ser>
        <c:ser>
          <c:idx val="2"/>
          <c:order val="2"/>
          <c:tx>
            <c:strRef>
              <c:f>Q_26_9!$A$6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Q_26_9!$B$6</c:f>
              <c:numCache>
                <c:formatCode>0.0</c:formatCode>
                <c:ptCount val="1"/>
                <c:pt idx="0">
                  <c:v>5.6</c:v>
                </c:pt>
              </c:numCache>
            </c:numRef>
          </c:val>
          <c:extLst xmlns:c16r2="http://schemas.microsoft.com/office/drawing/2015/06/chart">
            <c:ext xmlns:c16="http://schemas.microsoft.com/office/drawing/2014/chart" uri="{C3380CC4-5D6E-409C-BE32-E72D297353CC}">
              <c16:uniqueId val="{00000002-3BF2-4858-AF33-63229552B5E4}"/>
            </c:ext>
          </c:extLst>
        </c:ser>
        <c:dLbls>
          <c:showLegendKey val="0"/>
          <c:showVal val="1"/>
          <c:showCatName val="0"/>
          <c:showSerName val="0"/>
          <c:showPercent val="0"/>
          <c:showBubbleSize val="0"/>
        </c:dLbls>
        <c:gapWidth val="50"/>
        <c:overlap val="100"/>
        <c:axId val="1942697392"/>
        <c:axId val="1942697936"/>
      </c:barChart>
      <c:catAx>
        <c:axId val="1942697392"/>
        <c:scaling>
          <c:orientation val="maxMin"/>
        </c:scaling>
        <c:delete val="1"/>
        <c:axPos val="l"/>
        <c:numFmt formatCode="General" sourceLinked="1"/>
        <c:majorTickMark val="none"/>
        <c:minorTickMark val="none"/>
        <c:tickLblPos val="nextTo"/>
        <c:crossAx val="1942697936"/>
        <c:crosses val="autoZero"/>
        <c:auto val="1"/>
        <c:lblAlgn val="ctr"/>
        <c:lblOffset val="100"/>
        <c:noMultiLvlLbl val="0"/>
      </c:catAx>
      <c:valAx>
        <c:axId val="1942697936"/>
        <c:scaling>
          <c:orientation val="minMax"/>
        </c:scaling>
        <c:delete val="1"/>
        <c:axPos val="t"/>
        <c:numFmt formatCode="0%" sourceLinked="1"/>
        <c:majorTickMark val="none"/>
        <c:minorTickMark val="none"/>
        <c:tickLblPos val="nextTo"/>
        <c:crossAx val="1942697392"/>
        <c:crosses val="autoZero"/>
        <c:crossBetween val="between"/>
      </c:valAx>
      <c:spPr>
        <a:noFill/>
        <a:ln>
          <a:noFill/>
        </a:ln>
        <a:effectLst/>
      </c:spPr>
    </c:plotArea>
    <c:legend>
      <c:legendPos val="b"/>
      <c:layout>
        <c:manualLayout>
          <c:xMode val="edge"/>
          <c:yMode val="edge"/>
          <c:x val="3.3636291694693947E-2"/>
          <c:y val="0.83746395605874724"/>
          <c:w val="0.86316032370953621"/>
          <c:h val="0.1625358150985843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r>
              <a:rPr lang="ro-RO" dirty="0"/>
              <a:t>2017</a:t>
            </a:r>
          </a:p>
        </c:rich>
      </c:tx>
      <c:layout>
        <c:manualLayout>
          <c:xMode val="edge"/>
          <c:yMode val="edge"/>
          <c:x val="2.3267019006973869E-2"/>
          <c:y val="0"/>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573988812466E-2"/>
          <c:y val="5.5443541255456273E-2"/>
          <c:w val="0.96304356427808335"/>
          <c:h val="0.88911290322580649"/>
        </c:manualLayout>
      </c:layout>
      <c:barChart>
        <c:barDir val="bar"/>
        <c:grouping val="percentStacked"/>
        <c:varyColors val="0"/>
        <c:ser>
          <c:idx val="0"/>
          <c:order val="0"/>
          <c:tx>
            <c:strRef>
              <c:f>Q_26_9!$A$12</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Q_26_9!$B$12</c:f>
              <c:numCache>
                <c:formatCode>General</c:formatCode>
                <c:ptCount val="1"/>
                <c:pt idx="0">
                  <c:v>86.7</c:v>
                </c:pt>
              </c:numCache>
            </c:numRef>
          </c:val>
          <c:extLst xmlns:c16r2="http://schemas.microsoft.com/office/drawing/2015/06/chart">
            <c:ext xmlns:c16="http://schemas.microsoft.com/office/drawing/2014/chart" uri="{C3380CC4-5D6E-409C-BE32-E72D297353CC}">
              <c16:uniqueId val="{00000000-BB16-45C0-AF6B-E27B7B66E25A}"/>
            </c:ext>
          </c:extLst>
        </c:ser>
        <c:ser>
          <c:idx val="1"/>
          <c:order val="1"/>
          <c:tx>
            <c:strRef>
              <c:f>Q_26_9!$A$13</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Q_26_9!$B$13</c:f>
              <c:numCache>
                <c:formatCode>General</c:formatCode>
                <c:ptCount val="1"/>
                <c:pt idx="0">
                  <c:v>7.6</c:v>
                </c:pt>
              </c:numCache>
            </c:numRef>
          </c:val>
          <c:extLst xmlns:c16r2="http://schemas.microsoft.com/office/drawing/2015/06/chart">
            <c:ext xmlns:c16="http://schemas.microsoft.com/office/drawing/2014/chart" uri="{C3380CC4-5D6E-409C-BE32-E72D297353CC}">
              <c16:uniqueId val="{00000001-BB16-45C0-AF6B-E27B7B66E25A}"/>
            </c:ext>
          </c:extLst>
        </c:ser>
        <c:ser>
          <c:idx val="2"/>
          <c:order val="2"/>
          <c:tx>
            <c:strRef>
              <c:f>Q_26_9!$A$14</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Q_26_9!$B$14</c:f>
              <c:numCache>
                <c:formatCode>General</c:formatCode>
                <c:ptCount val="1"/>
                <c:pt idx="0">
                  <c:v>5.7</c:v>
                </c:pt>
              </c:numCache>
            </c:numRef>
          </c:val>
          <c:extLst xmlns:c16r2="http://schemas.microsoft.com/office/drawing/2015/06/chart">
            <c:ext xmlns:c16="http://schemas.microsoft.com/office/drawing/2014/chart" uri="{C3380CC4-5D6E-409C-BE32-E72D297353CC}">
              <c16:uniqueId val="{00000002-BB16-45C0-AF6B-E27B7B66E25A}"/>
            </c:ext>
          </c:extLst>
        </c:ser>
        <c:dLbls>
          <c:showLegendKey val="0"/>
          <c:showVal val="1"/>
          <c:showCatName val="0"/>
          <c:showSerName val="0"/>
          <c:showPercent val="0"/>
          <c:showBubbleSize val="0"/>
        </c:dLbls>
        <c:gapWidth val="50"/>
        <c:overlap val="100"/>
        <c:axId val="1945429200"/>
        <c:axId val="1945434640"/>
      </c:barChart>
      <c:catAx>
        <c:axId val="1945429200"/>
        <c:scaling>
          <c:orientation val="maxMin"/>
        </c:scaling>
        <c:delete val="1"/>
        <c:axPos val="l"/>
        <c:numFmt formatCode="General" sourceLinked="1"/>
        <c:majorTickMark val="none"/>
        <c:minorTickMark val="none"/>
        <c:tickLblPos val="nextTo"/>
        <c:crossAx val="1945434640"/>
        <c:crosses val="autoZero"/>
        <c:auto val="1"/>
        <c:lblAlgn val="ctr"/>
        <c:lblOffset val="100"/>
        <c:noMultiLvlLbl val="0"/>
      </c:catAx>
      <c:valAx>
        <c:axId val="1945434640"/>
        <c:scaling>
          <c:orientation val="minMax"/>
        </c:scaling>
        <c:delete val="1"/>
        <c:axPos val="t"/>
        <c:numFmt formatCode="0%" sourceLinked="1"/>
        <c:majorTickMark val="none"/>
        <c:minorTickMark val="none"/>
        <c:tickLblPos val="nextTo"/>
        <c:crossAx val="1945429200"/>
        <c:crosses val="autoZero"/>
        <c:crossBetween val="between"/>
      </c:valAx>
      <c:spPr>
        <a:noFill/>
        <a:ln>
          <a:noFill/>
        </a:ln>
        <a:effectLst/>
      </c:spPr>
    </c:plotArea>
    <c:legend>
      <c:legendPos val="b"/>
      <c:layout>
        <c:manualLayout>
          <c:xMode val="edge"/>
          <c:yMode val="edge"/>
          <c:x val="3.3636291694693947E-2"/>
          <c:y val="0.83746395605874724"/>
          <c:w val="0.86871587926509175"/>
          <c:h val="0.16253634962296379"/>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r>
              <a:rPr lang="ro-RO" dirty="0"/>
              <a:t>2024</a:t>
            </a:r>
          </a:p>
        </c:rich>
      </c:tx>
      <c:layout>
        <c:manualLayout>
          <c:xMode val="edge"/>
          <c:yMode val="edge"/>
          <c:x val="1.2576054923759556E-2"/>
          <c:y val="0"/>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Q_26_4!$A$4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Q_26_4!$B$4</c:f>
              <c:numCache>
                <c:formatCode>0.0</c:formatCode>
                <c:ptCount val="1"/>
                <c:pt idx="0">
                  <c:v>56.099999999999987</c:v>
                </c:pt>
              </c:numCache>
            </c:numRef>
          </c:val>
          <c:extLst xmlns:c16r2="http://schemas.microsoft.com/office/drawing/2015/06/chart">
            <c:ext xmlns:c16="http://schemas.microsoft.com/office/drawing/2014/chart" uri="{C3380CC4-5D6E-409C-BE32-E72D297353CC}">
              <c16:uniqueId val="{00000000-7C83-4A99-9027-11EBA6AD3720}"/>
            </c:ext>
          </c:extLst>
        </c:ser>
        <c:ser>
          <c:idx val="1"/>
          <c:order val="1"/>
          <c:tx>
            <c:strRef>
              <c:f>Q_26_4!$A$5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Q_26_4!$B$5</c:f>
              <c:numCache>
                <c:formatCode>0.0</c:formatCode>
                <c:ptCount val="1"/>
                <c:pt idx="0">
                  <c:v>39.200000000000003</c:v>
                </c:pt>
              </c:numCache>
            </c:numRef>
          </c:val>
          <c:extLst xmlns:c16r2="http://schemas.microsoft.com/office/drawing/2015/06/chart">
            <c:ext xmlns:c16="http://schemas.microsoft.com/office/drawing/2014/chart" uri="{C3380CC4-5D6E-409C-BE32-E72D297353CC}">
              <c16:uniqueId val="{00000001-7C83-4A99-9027-11EBA6AD3720}"/>
            </c:ext>
          </c:extLst>
        </c:ser>
        <c:ser>
          <c:idx val="2"/>
          <c:order val="2"/>
          <c:tx>
            <c:strRef>
              <c:f>Q_26_4!$A$6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Q_26_4!$B$6</c:f>
              <c:numCache>
                <c:formatCode>0.0</c:formatCode>
                <c:ptCount val="1"/>
                <c:pt idx="0">
                  <c:v>4.7</c:v>
                </c:pt>
              </c:numCache>
            </c:numRef>
          </c:val>
          <c:extLst xmlns:c16r2="http://schemas.microsoft.com/office/drawing/2015/06/chart">
            <c:ext xmlns:c16="http://schemas.microsoft.com/office/drawing/2014/chart" uri="{C3380CC4-5D6E-409C-BE32-E72D297353CC}">
              <c16:uniqueId val="{00000002-7C83-4A99-9027-11EBA6AD3720}"/>
            </c:ext>
          </c:extLst>
        </c:ser>
        <c:dLbls>
          <c:showLegendKey val="0"/>
          <c:showVal val="1"/>
          <c:showCatName val="0"/>
          <c:showSerName val="0"/>
          <c:showPercent val="0"/>
          <c:showBubbleSize val="0"/>
        </c:dLbls>
        <c:gapWidth val="50"/>
        <c:overlap val="100"/>
        <c:axId val="1945428656"/>
        <c:axId val="1945431920"/>
      </c:barChart>
      <c:catAx>
        <c:axId val="1945428656"/>
        <c:scaling>
          <c:orientation val="maxMin"/>
        </c:scaling>
        <c:delete val="1"/>
        <c:axPos val="l"/>
        <c:numFmt formatCode="General" sourceLinked="1"/>
        <c:majorTickMark val="none"/>
        <c:minorTickMark val="none"/>
        <c:tickLblPos val="nextTo"/>
        <c:crossAx val="1945431920"/>
        <c:crosses val="autoZero"/>
        <c:auto val="1"/>
        <c:lblAlgn val="ctr"/>
        <c:lblOffset val="100"/>
        <c:noMultiLvlLbl val="0"/>
      </c:catAx>
      <c:valAx>
        <c:axId val="1945431920"/>
        <c:scaling>
          <c:orientation val="minMax"/>
        </c:scaling>
        <c:delete val="1"/>
        <c:axPos val="t"/>
        <c:numFmt formatCode="0%" sourceLinked="1"/>
        <c:majorTickMark val="none"/>
        <c:minorTickMark val="none"/>
        <c:tickLblPos val="nextTo"/>
        <c:crossAx val="1945428656"/>
        <c:crosses val="autoZero"/>
        <c:crossBetween val="between"/>
      </c:valAx>
      <c:spPr>
        <a:noFill/>
        <a:ln>
          <a:noFill/>
        </a:ln>
        <a:effectLst/>
      </c:spPr>
    </c:plotArea>
    <c:legend>
      <c:legendPos val="b"/>
      <c:layout>
        <c:manualLayout>
          <c:xMode val="edge"/>
          <c:yMode val="edge"/>
          <c:x val="3.3636291694693947E-2"/>
          <c:y val="0.83746395605874724"/>
          <c:w val="0.83723608558480767"/>
          <c:h val="0.106106736657917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800404079727345"/>
          <c:y val="5.0925925925925923E-2"/>
          <c:w val="0.53893313579926505"/>
          <c:h val="0.89814814814814814"/>
        </c:manualLayout>
      </c:layout>
      <c:barChart>
        <c:barDir val="bar"/>
        <c:grouping val="clustered"/>
        <c:varyColors val="0"/>
        <c:ser>
          <c:idx val="0"/>
          <c:order val="0"/>
          <c:spPr>
            <a:solidFill>
              <a:schemeClr val="accent1"/>
            </a:solidFill>
            <a:ln>
              <a:noFill/>
            </a:ln>
            <a:effectLst/>
          </c:spPr>
          <c:invertIfNegative val="0"/>
          <c:dPt>
            <c:idx val="0"/>
            <c:invertIfNegative val="0"/>
            <c:bubble3D val="0"/>
            <c:spPr>
              <a:solidFill>
                <a:sysClr val="window" lastClr="FFFFFF">
                  <a:lumMod val="50000"/>
                </a:sysClr>
              </a:solidFill>
              <a:ln>
                <a:noFill/>
              </a:ln>
              <a:effectLst/>
            </c:spPr>
            <c:extLst xmlns:c16r2="http://schemas.microsoft.com/office/drawing/2015/06/chart">
              <c:ext xmlns:c16="http://schemas.microsoft.com/office/drawing/2014/chart" uri="{C3380CC4-5D6E-409C-BE32-E72D297353CC}">
                <c16:uniqueId val="{00000001-DDF8-4CD6-BBE4-8EBC7944ECFA}"/>
              </c:ext>
            </c:extLst>
          </c:dPt>
          <c:dLbls>
            <c:spPr>
              <a:solidFill>
                <a:srgbClr val="FFC000"/>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Q_27!$A$3:$A$11</c:f>
              <c:strCache>
                <c:ptCount val="9"/>
                <c:pt idx="0">
                  <c:v>Nu știu/Nu răspund</c:v>
                </c:pt>
                <c:pt idx="1">
                  <c:v>Nimeni</c:v>
                </c:pt>
                <c:pt idx="2">
                  <c:v>Ministerul</c:v>
                </c:pt>
                <c:pt idx="3">
                  <c:v>Statul</c:v>
                </c:pt>
                <c:pt idx="4">
                  <c:v>Procuratura</c:v>
                </c:pt>
                <c:pt idx="5">
                  <c:v>Comisia internă de etică şi integritate</c:v>
                </c:pt>
                <c:pt idx="6">
                  <c:v>Asociația de business din ramură/Asociația patronală</c:v>
                </c:pt>
                <c:pt idx="7">
                  <c:v>O companie externă de audit şi certificare</c:v>
                </c:pt>
                <c:pt idx="8">
                  <c:v>Managementul organizaţiei</c:v>
                </c:pt>
              </c:strCache>
            </c:strRef>
          </c:cat>
          <c:val>
            <c:numRef>
              <c:f>Q_27!$B$3:$B$11</c:f>
              <c:numCache>
                <c:formatCode>0.0</c:formatCode>
                <c:ptCount val="9"/>
                <c:pt idx="0">
                  <c:v>10</c:v>
                </c:pt>
                <c:pt idx="1">
                  <c:v>1.1000000000000001</c:v>
                </c:pt>
                <c:pt idx="2">
                  <c:v>0.2</c:v>
                </c:pt>
                <c:pt idx="3">
                  <c:v>0.2</c:v>
                </c:pt>
                <c:pt idx="4">
                  <c:v>0.4</c:v>
                </c:pt>
                <c:pt idx="5">
                  <c:v>10.199999999999999</c:v>
                </c:pt>
                <c:pt idx="6">
                  <c:v>13</c:v>
                </c:pt>
                <c:pt idx="7">
                  <c:v>13.8</c:v>
                </c:pt>
                <c:pt idx="8">
                  <c:v>57.2</c:v>
                </c:pt>
              </c:numCache>
            </c:numRef>
          </c:val>
          <c:extLst xmlns:c16r2="http://schemas.microsoft.com/office/drawing/2015/06/chart">
            <c:ext xmlns:c16="http://schemas.microsoft.com/office/drawing/2014/chart" uri="{C3380CC4-5D6E-409C-BE32-E72D297353CC}">
              <c16:uniqueId val="{00000000-DDF8-4CD6-BBE4-8EBC7944ECFA}"/>
            </c:ext>
          </c:extLst>
        </c:ser>
        <c:dLbls>
          <c:showLegendKey val="0"/>
          <c:showVal val="0"/>
          <c:showCatName val="0"/>
          <c:showSerName val="0"/>
          <c:showPercent val="0"/>
          <c:showBubbleSize val="0"/>
        </c:dLbls>
        <c:gapWidth val="23"/>
        <c:axId val="1945430288"/>
        <c:axId val="1945429744"/>
      </c:barChart>
      <c:catAx>
        <c:axId val="1945430288"/>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1" i="0" u="none" strike="noStrike" kern="1200" baseline="0">
                <a:solidFill>
                  <a:schemeClr val="tx1"/>
                </a:solidFill>
                <a:latin typeface="Aptos Display" panose="020B0004020202020204" pitchFamily="34" charset="0"/>
                <a:ea typeface="+mn-ea"/>
                <a:cs typeface="+mn-cs"/>
              </a:defRPr>
            </a:pPr>
            <a:endParaRPr lang="ru-RU"/>
          </a:p>
        </c:txPr>
        <c:crossAx val="1945429744"/>
        <c:crosses val="autoZero"/>
        <c:auto val="1"/>
        <c:lblAlgn val="ctr"/>
        <c:lblOffset val="100"/>
        <c:noMultiLvlLbl val="0"/>
      </c:catAx>
      <c:valAx>
        <c:axId val="1945429744"/>
        <c:scaling>
          <c:orientation val="minMax"/>
        </c:scaling>
        <c:delete val="1"/>
        <c:axPos val="b"/>
        <c:numFmt formatCode="0.0" sourceLinked="1"/>
        <c:majorTickMark val="none"/>
        <c:minorTickMark val="none"/>
        <c:tickLblPos val="nextTo"/>
        <c:crossAx val="194543028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b="1">
          <a:solidFill>
            <a:schemeClr val="tx1"/>
          </a:solidFill>
          <a:latin typeface="Aptos Display" panose="020B0004020202020204" pitchFamily="34" charset="0"/>
        </a:defRPr>
      </a:pPr>
      <a:endParaRPr lang="ru-RU"/>
    </a:p>
  </c:txPr>
  <c:externalData r:id="rId4">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ysClr val="windowText" lastClr="000000"/>
                </a:solidFill>
                <a:latin typeface="Aptos Display" panose="020B0004020202020204" pitchFamily="34" charset="0"/>
                <a:ea typeface="+mn-ea"/>
                <a:cs typeface="+mn-cs"/>
              </a:defRPr>
            </a:pPr>
            <a:r>
              <a:rPr lang="ro-RO" sz="2000" dirty="0"/>
              <a:t>2024</a:t>
            </a:r>
          </a:p>
        </c:rich>
      </c:tx>
      <c:layout>
        <c:manualLayout>
          <c:xMode val="edge"/>
          <c:yMode val="edge"/>
          <c:x val="0.17310719836228539"/>
          <c:y val="2.1852700996301263E-2"/>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Aptos Display" panose="020B0004020202020204" pitchFamily="34" charset="0"/>
              <a:ea typeface="+mn-ea"/>
              <a:cs typeface="+mn-cs"/>
            </a:defRPr>
          </a:pPr>
          <a:endParaRPr lang="ru-RU"/>
        </a:p>
      </c:txPr>
    </c:title>
    <c:autoTitleDeleted val="0"/>
    <c:plotArea>
      <c:layout/>
      <c:pieChart>
        <c:varyColors val="1"/>
        <c:ser>
          <c:idx val="0"/>
          <c:order val="0"/>
          <c:spPr>
            <a:ln>
              <a:noFill/>
            </a:ln>
          </c:spPr>
          <c:dPt>
            <c:idx val="0"/>
            <c:bubble3D val="0"/>
            <c:spPr>
              <a:solidFill>
                <a:srgbClr val="92D050"/>
              </a:solidFill>
              <a:ln w="19050">
                <a:noFill/>
              </a:ln>
              <a:effectLst/>
            </c:spPr>
            <c:extLst xmlns:c16r2="http://schemas.microsoft.com/office/drawing/2015/06/chart">
              <c:ext xmlns:c16="http://schemas.microsoft.com/office/drawing/2014/chart" uri="{C3380CC4-5D6E-409C-BE32-E72D297353CC}">
                <c16:uniqueId val="{00000001-122E-4751-B19A-9F0B5C57FB86}"/>
              </c:ext>
            </c:extLst>
          </c:dPt>
          <c:dPt>
            <c:idx val="1"/>
            <c:bubble3D val="0"/>
            <c:spPr>
              <a:solidFill>
                <a:srgbClr val="C00000"/>
              </a:solidFill>
              <a:ln w="19050">
                <a:noFill/>
              </a:ln>
              <a:effectLst/>
            </c:spPr>
            <c:extLst xmlns:c16r2="http://schemas.microsoft.com/office/drawing/2015/06/chart">
              <c:ext xmlns:c16="http://schemas.microsoft.com/office/drawing/2014/chart" uri="{C3380CC4-5D6E-409C-BE32-E72D297353CC}">
                <c16:uniqueId val="{00000003-122E-4751-B19A-9F0B5C57FB86}"/>
              </c:ext>
            </c:extLst>
          </c:dPt>
          <c:dPt>
            <c:idx val="2"/>
            <c:bubble3D val="0"/>
            <c:spPr>
              <a:solidFill>
                <a:sysClr val="window" lastClr="FFFFFF">
                  <a:lumMod val="50000"/>
                </a:sysClr>
              </a:solidFill>
              <a:ln w="19050">
                <a:noFill/>
              </a:ln>
              <a:effectLst/>
            </c:spPr>
            <c:extLst xmlns:c16r2="http://schemas.microsoft.com/office/drawing/2015/06/chart">
              <c:ext xmlns:c16="http://schemas.microsoft.com/office/drawing/2014/chart" uri="{C3380CC4-5D6E-409C-BE32-E72D297353CC}">
                <c16:uniqueId val="{00000005-122E-4751-B19A-9F0B5C57FB86}"/>
              </c:ext>
            </c:extLst>
          </c:dPt>
          <c:dLbls>
            <c:dLbl>
              <c:idx val="1"/>
              <c:layout>
                <c:manualLayout>
                  <c:x val="0.13874141428883027"/>
                  <c:y val="0.13921104620850719"/>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122E-4751-B19A-9F0B5C57FB86}"/>
                </c:ext>
                <c:ext xmlns:c15="http://schemas.microsoft.com/office/drawing/2012/chart" uri="{CE6537A1-D6FC-4f65-9D91-7224C49458BB}">
                  <c15:layout/>
                </c:ext>
              </c:extLst>
            </c:dLbl>
            <c:dLbl>
              <c:idx val="2"/>
              <c:layout>
                <c:manualLayout>
                  <c:x val="3.8496852655719435E-2"/>
                  <c:y val="0.12026458237620223"/>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122E-4751-B19A-9F0B5C57FB86}"/>
                </c:ext>
                <c:ext xmlns:c15="http://schemas.microsoft.com/office/drawing/2012/chart" uri="{CE6537A1-D6FC-4f65-9D91-7224C49458BB}">
                  <c15:layout/>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Q_28!$A$3:$A$5</c:f>
              <c:strCache>
                <c:ptCount val="3"/>
                <c:pt idx="0">
                  <c:v>Da</c:v>
                </c:pt>
                <c:pt idx="1">
                  <c:v>Nu</c:v>
                </c:pt>
                <c:pt idx="2">
                  <c:v>NȘ/NR</c:v>
                </c:pt>
              </c:strCache>
            </c:strRef>
          </c:cat>
          <c:val>
            <c:numRef>
              <c:f>Q_28!$B$3:$B$5</c:f>
              <c:numCache>
                <c:formatCode>0.0</c:formatCode>
                <c:ptCount val="3"/>
                <c:pt idx="0">
                  <c:v>80</c:v>
                </c:pt>
                <c:pt idx="1">
                  <c:v>13.8</c:v>
                </c:pt>
                <c:pt idx="2">
                  <c:v>6.2</c:v>
                </c:pt>
              </c:numCache>
            </c:numRef>
          </c:val>
          <c:extLst xmlns:c16r2="http://schemas.microsoft.com/office/drawing/2015/06/chart">
            <c:ext xmlns:c16="http://schemas.microsoft.com/office/drawing/2014/chart" uri="{C3380CC4-5D6E-409C-BE32-E72D297353CC}">
              <c16:uniqueId val="{00000006-122E-4751-B19A-9F0B5C57FB86}"/>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Q_6!$A$3</c:f>
              <c:strCache>
                <c:ptCount val="1"/>
                <c:pt idx="0">
                  <c:v>În foarte mare măsură</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Q_6!$B$3</c:f>
              <c:numCache>
                <c:formatCode>0.0</c:formatCode>
                <c:ptCount val="1"/>
                <c:pt idx="0">
                  <c:v>9.1</c:v>
                </c:pt>
              </c:numCache>
            </c:numRef>
          </c:val>
          <c:extLst xmlns:c16r2="http://schemas.microsoft.com/office/drawing/2015/06/chart">
            <c:ext xmlns:c16="http://schemas.microsoft.com/office/drawing/2014/chart" uri="{C3380CC4-5D6E-409C-BE32-E72D297353CC}">
              <c16:uniqueId val="{00000000-FF22-44D5-9DA8-7BD59AAA63A5}"/>
            </c:ext>
          </c:extLst>
        </c:ser>
        <c:ser>
          <c:idx val="1"/>
          <c:order val="1"/>
          <c:tx>
            <c:strRef>
              <c:f>Q_6!$A$4</c:f>
              <c:strCache>
                <c:ptCount val="1"/>
                <c:pt idx="0">
                  <c:v>În mare măsură</c:v>
                </c:pt>
              </c:strCache>
            </c:strRef>
          </c:tx>
          <c:spPr>
            <a:solidFill>
              <a:schemeClr val="accent2"/>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Q_6!$B$4</c:f>
              <c:numCache>
                <c:formatCode>0.0</c:formatCode>
                <c:ptCount val="1"/>
                <c:pt idx="0">
                  <c:v>35.400000000000013</c:v>
                </c:pt>
              </c:numCache>
            </c:numRef>
          </c:val>
          <c:extLst xmlns:c16r2="http://schemas.microsoft.com/office/drawing/2015/06/chart">
            <c:ext xmlns:c16="http://schemas.microsoft.com/office/drawing/2014/chart" uri="{C3380CC4-5D6E-409C-BE32-E72D297353CC}">
              <c16:uniqueId val="{00000001-FF22-44D5-9DA8-7BD59AAA63A5}"/>
            </c:ext>
          </c:extLst>
        </c:ser>
        <c:ser>
          <c:idx val="2"/>
          <c:order val="2"/>
          <c:tx>
            <c:strRef>
              <c:f>Q_6!$A$5</c:f>
              <c:strCache>
                <c:ptCount val="1"/>
                <c:pt idx="0">
                  <c:v>În mică măsură</c:v>
                </c:pt>
              </c:strCache>
            </c:strRef>
          </c:tx>
          <c:spPr>
            <a:solidFill>
              <a:srgbClr val="92D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Q_6!$B$5</c:f>
              <c:numCache>
                <c:formatCode>0.0</c:formatCode>
                <c:ptCount val="1"/>
                <c:pt idx="0">
                  <c:v>30.8</c:v>
                </c:pt>
              </c:numCache>
            </c:numRef>
          </c:val>
          <c:extLst xmlns:c16r2="http://schemas.microsoft.com/office/drawing/2015/06/chart">
            <c:ext xmlns:c16="http://schemas.microsoft.com/office/drawing/2014/chart" uri="{C3380CC4-5D6E-409C-BE32-E72D297353CC}">
              <c16:uniqueId val="{00000002-FF22-44D5-9DA8-7BD59AAA63A5}"/>
            </c:ext>
          </c:extLst>
        </c:ser>
        <c:ser>
          <c:idx val="3"/>
          <c:order val="3"/>
          <c:tx>
            <c:strRef>
              <c:f>Q_6!$A$6</c:f>
              <c:strCache>
                <c:ptCount val="1"/>
                <c:pt idx="0">
                  <c:v>În foarte mică măsură</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Q_6!$B$6</c:f>
              <c:numCache>
                <c:formatCode>0.0</c:formatCode>
                <c:ptCount val="1"/>
                <c:pt idx="0">
                  <c:v>9.1999999999999993</c:v>
                </c:pt>
              </c:numCache>
            </c:numRef>
          </c:val>
          <c:extLst xmlns:c16r2="http://schemas.microsoft.com/office/drawing/2015/06/chart">
            <c:ext xmlns:c16="http://schemas.microsoft.com/office/drawing/2014/chart" uri="{C3380CC4-5D6E-409C-BE32-E72D297353CC}">
              <c16:uniqueId val="{00000003-FF22-44D5-9DA8-7BD59AAA63A5}"/>
            </c:ext>
          </c:extLst>
        </c:ser>
        <c:ser>
          <c:idx val="4"/>
          <c:order val="4"/>
          <c:tx>
            <c:strRef>
              <c:f>Q_6!$A$7</c:f>
              <c:strCache>
                <c:ptCount val="1"/>
                <c:pt idx="0">
                  <c:v>NȘ/NR</c:v>
                </c:pt>
              </c:strCache>
            </c:strRef>
          </c:tx>
          <c:spPr>
            <a:solidFill>
              <a:sysClr val="window" lastClr="FFFFFF">
                <a:lumMod val="75000"/>
              </a:sysClr>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Q_6!$B$7</c:f>
              <c:numCache>
                <c:formatCode>0.0</c:formatCode>
                <c:ptCount val="1"/>
                <c:pt idx="0">
                  <c:v>15.5</c:v>
                </c:pt>
              </c:numCache>
            </c:numRef>
          </c:val>
          <c:extLst xmlns:c16r2="http://schemas.microsoft.com/office/drawing/2015/06/chart">
            <c:ext xmlns:c16="http://schemas.microsoft.com/office/drawing/2014/chart" uri="{C3380CC4-5D6E-409C-BE32-E72D297353CC}">
              <c16:uniqueId val="{00000004-FF22-44D5-9DA8-7BD59AAA63A5}"/>
            </c:ext>
          </c:extLst>
        </c:ser>
        <c:dLbls>
          <c:showLegendKey val="0"/>
          <c:showVal val="1"/>
          <c:showCatName val="0"/>
          <c:showSerName val="0"/>
          <c:showPercent val="0"/>
          <c:showBubbleSize val="0"/>
        </c:dLbls>
        <c:gapWidth val="50"/>
        <c:overlap val="100"/>
        <c:axId val="1898337024"/>
        <c:axId val="1898338656"/>
      </c:barChart>
      <c:catAx>
        <c:axId val="1898337024"/>
        <c:scaling>
          <c:orientation val="maxMin"/>
        </c:scaling>
        <c:delete val="1"/>
        <c:axPos val="l"/>
        <c:numFmt formatCode="General" sourceLinked="1"/>
        <c:majorTickMark val="none"/>
        <c:minorTickMark val="none"/>
        <c:tickLblPos val="nextTo"/>
        <c:crossAx val="1898338656"/>
        <c:crosses val="autoZero"/>
        <c:auto val="1"/>
        <c:lblAlgn val="ctr"/>
        <c:lblOffset val="100"/>
        <c:noMultiLvlLbl val="0"/>
      </c:catAx>
      <c:valAx>
        <c:axId val="1898338656"/>
        <c:scaling>
          <c:orientation val="minMax"/>
        </c:scaling>
        <c:delete val="1"/>
        <c:axPos val="t"/>
        <c:numFmt formatCode="0%" sourceLinked="1"/>
        <c:majorTickMark val="none"/>
        <c:minorTickMark val="none"/>
        <c:tickLblPos val="nextTo"/>
        <c:crossAx val="1898337024"/>
        <c:crosses val="autoZero"/>
        <c:crossBetween val="between"/>
      </c:valAx>
      <c:spPr>
        <a:noFill/>
        <a:ln>
          <a:noFill/>
        </a:ln>
        <a:effectLst/>
      </c:spPr>
    </c:plotArea>
    <c:legend>
      <c:legendPos val="b"/>
      <c:layout>
        <c:manualLayout>
          <c:xMode val="edge"/>
          <c:yMode val="edge"/>
          <c:x val="4.722588287009917E-2"/>
          <c:y val="0.84905808513066305"/>
          <c:w val="0.93071979934847104"/>
          <c:h val="9.2461029327855757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ysClr val="windowText" lastClr="000000"/>
                </a:solidFill>
                <a:latin typeface="Aptos Display" panose="020B0004020202020204" pitchFamily="34" charset="0"/>
                <a:ea typeface="+mn-ea"/>
                <a:cs typeface="+mn-cs"/>
              </a:defRPr>
            </a:pPr>
            <a:r>
              <a:rPr lang="ro-RO" sz="2000" dirty="0"/>
              <a:t>2017</a:t>
            </a:r>
          </a:p>
        </c:rich>
      </c:tx>
      <c:layout>
        <c:manualLayout>
          <c:xMode val="edge"/>
          <c:yMode val="edge"/>
          <c:x val="0.14817909646432562"/>
          <c:y val="4.3705412735924425E-2"/>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Aptos Display" panose="020B0004020202020204" pitchFamily="34" charset="0"/>
              <a:ea typeface="+mn-ea"/>
              <a:cs typeface="+mn-cs"/>
            </a:defRPr>
          </a:pPr>
          <a:endParaRPr lang="ru-RU"/>
        </a:p>
      </c:txPr>
    </c:title>
    <c:autoTitleDeleted val="0"/>
    <c:plotArea>
      <c:layout/>
      <c:pieChart>
        <c:varyColors val="1"/>
        <c:ser>
          <c:idx val="0"/>
          <c:order val="0"/>
          <c:spPr>
            <a:ln>
              <a:noFill/>
            </a:ln>
          </c:spPr>
          <c:dPt>
            <c:idx val="0"/>
            <c:bubble3D val="0"/>
            <c:spPr>
              <a:solidFill>
                <a:srgbClr val="92D050"/>
              </a:solidFill>
              <a:ln w="19050">
                <a:noFill/>
              </a:ln>
              <a:effectLst/>
            </c:spPr>
            <c:extLst xmlns:c16r2="http://schemas.microsoft.com/office/drawing/2015/06/chart">
              <c:ext xmlns:c16="http://schemas.microsoft.com/office/drawing/2014/chart" uri="{C3380CC4-5D6E-409C-BE32-E72D297353CC}">
                <c16:uniqueId val="{00000001-5AD9-4707-A6EA-AD8BF23A5EC1}"/>
              </c:ext>
            </c:extLst>
          </c:dPt>
          <c:dPt>
            <c:idx val="1"/>
            <c:bubble3D val="0"/>
            <c:spPr>
              <a:solidFill>
                <a:srgbClr val="C00000"/>
              </a:solidFill>
              <a:ln w="19050">
                <a:noFill/>
              </a:ln>
              <a:effectLst/>
            </c:spPr>
            <c:extLst xmlns:c16r2="http://schemas.microsoft.com/office/drawing/2015/06/chart">
              <c:ext xmlns:c16="http://schemas.microsoft.com/office/drawing/2014/chart" uri="{C3380CC4-5D6E-409C-BE32-E72D297353CC}">
                <c16:uniqueId val="{00000003-5AD9-4707-A6EA-AD8BF23A5EC1}"/>
              </c:ext>
            </c:extLst>
          </c:dPt>
          <c:dPt>
            <c:idx val="2"/>
            <c:bubble3D val="0"/>
            <c:spPr>
              <a:solidFill>
                <a:sysClr val="window" lastClr="FFFFFF">
                  <a:lumMod val="50000"/>
                </a:sysClr>
              </a:solidFill>
              <a:ln w="19050">
                <a:noFill/>
              </a:ln>
              <a:effectLst/>
            </c:spPr>
            <c:extLst xmlns:c16r2="http://schemas.microsoft.com/office/drawing/2015/06/chart">
              <c:ext xmlns:c16="http://schemas.microsoft.com/office/drawing/2014/chart" uri="{C3380CC4-5D6E-409C-BE32-E72D297353CC}">
                <c16:uniqueId val="{00000005-5AD9-4707-A6EA-AD8BF23A5EC1}"/>
              </c:ext>
            </c:extLst>
          </c:dPt>
          <c:dLbls>
            <c:dLbl>
              <c:idx val="2"/>
              <c:layout>
                <c:manualLayout>
                  <c:x val="0.10415284949863461"/>
                  <c:y val="0.17293570713648079"/>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5AD9-4707-A6EA-AD8BF23A5EC1}"/>
                </c:ext>
                <c:ext xmlns:c15="http://schemas.microsoft.com/office/drawing/2012/chart" uri="{CE6537A1-D6FC-4f65-9D91-7224C49458BB}">
                  <c15:layout/>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Q_28!$A$12:$A$14</c:f>
              <c:strCache>
                <c:ptCount val="3"/>
                <c:pt idx="0">
                  <c:v>Da</c:v>
                </c:pt>
                <c:pt idx="1">
                  <c:v>Nu</c:v>
                </c:pt>
                <c:pt idx="2">
                  <c:v>NȘ/NR</c:v>
                </c:pt>
              </c:strCache>
            </c:strRef>
          </c:cat>
          <c:val>
            <c:numRef>
              <c:f>Q_28!$B$12:$B$14</c:f>
              <c:numCache>
                <c:formatCode>General</c:formatCode>
                <c:ptCount val="3"/>
                <c:pt idx="0">
                  <c:v>64.2</c:v>
                </c:pt>
                <c:pt idx="1">
                  <c:v>22.7</c:v>
                </c:pt>
                <c:pt idx="2">
                  <c:v>13.1</c:v>
                </c:pt>
              </c:numCache>
            </c:numRef>
          </c:val>
          <c:extLst xmlns:c16r2="http://schemas.microsoft.com/office/drawing/2015/06/chart">
            <c:ext xmlns:c16="http://schemas.microsoft.com/office/drawing/2014/chart" uri="{C3380CC4-5D6E-409C-BE32-E72D297353CC}">
              <c16:uniqueId val="{00000006-5AD9-4707-A6EA-AD8BF23A5EC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r>
              <a:rPr lang="ro-RO" dirty="0"/>
              <a:t>2024</a:t>
            </a:r>
          </a:p>
        </c:rich>
      </c:tx>
      <c:layout>
        <c:manualLayout>
          <c:xMode val="edge"/>
          <c:yMode val="edge"/>
          <c:x val="1.4315252810878806E-2"/>
          <c:y val="1.7683465959328029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Q_29_1!$A$4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Q_29_1!$B$4</c:f>
              <c:numCache>
                <c:formatCode>0.0</c:formatCode>
                <c:ptCount val="1"/>
                <c:pt idx="0">
                  <c:v>86.2</c:v>
                </c:pt>
              </c:numCache>
            </c:numRef>
          </c:val>
          <c:extLst xmlns:c16r2="http://schemas.microsoft.com/office/drawing/2015/06/chart">
            <c:ext xmlns:c16="http://schemas.microsoft.com/office/drawing/2014/chart" uri="{C3380CC4-5D6E-409C-BE32-E72D297353CC}">
              <c16:uniqueId val="{00000000-8C10-4720-AF9D-2E31DE63500E}"/>
            </c:ext>
          </c:extLst>
        </c:ser>
        <c:ser>
          <c:idx val="1"/>
          <c:order val="1"/>
          <c:tx>
            <c:strRef>
              <c:f>Q_29_1!$A$5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Q_29_1!$B$5</c:f>
              <c:numCache>
                <c:formatCode>0.0</c:formatCode>
                <c:ptCount val="1"/>
                <c:pt idx="0">
                  <c:v>11.5</c:v>
                </c:pt>
              </c:numCache>
            </c:numRef>
          </c:val>
          <c:extLst xmlns:c16r2="http://schemas.microsoft.com/office/drawing/2015/06/chart">
            <c:ext xmlns:c16="http://schemas.microsoft.com/office/drawing/2014/chart" uri="{C3380CC4-5D6E-409C-BE32-E72D297353CC}">
              <c16:uniqueId val="{00000001-8C10-4720-AF9D-2E31DE63500E}"/>
            </c:ext>
          </c:extLst>
        </c:ser>
        <c:ser>
          <c:idx val="2"/>
          <c:order val="2"/>
          <c:tx>
            <c:strRef>
              <c:f>Q_29_1!$A$6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Q_29_1!$B$6</c:f>
              <c:numCache>
                <c:formatCode>0.0</c:formatCode>
                <c:ptCount val="1"/>
                <c:pt idx="0">
                  <c:v>2.2999999999999998</c:v>
                </c:pt>
              </c:numCache>
            </c:numRef>
          </c:val>
          <c:extLst xmlns:c16r2="http://schemas.microsoft.com/office/drawing/2015/06/chart">
            <c:ext xmlns:c16="http://schemas.microsoft.com/office/drawing/2014/chart" uri="{C3380CC4-5D6E-409C-BE32-E72D297353CC}">
              <c16:uniqueId val="{00000002-8C10-4720-AF9D-2E31DE63500E}"/>
            </c:ext>
          </c:extLst>
        </c:ser>
        <c:dLbls>
          <c:showLegendKey val="0"/>
          <c:showVal val="1"/>
          <c:showCatName val="0"/>
          <c:showSerName val="0"/>
          <c:showPercent val="0"/>
          <c:showBubbleSize val="0"/>
        </c:dLbls>
        <c:gapWidth val="50"/>
        <c:overlap val="100"/>
        <c:axId val="1946277872"/>
        <c:axId val="1946276240"/>
      </c:barChart>
      <c:catAx>
        <c:axId val="1946277872"/>
        <c:scaling>
          <c:orientation val="maxMin"/>
        </c:scaling>
        <c:delete val="1"/>
        <c:axPos val="l"/>
        <c:numFmt formatCode="General" sourceLinked="1"/>
        <c:majorTickMark val="none"/>
        <c:minorTickMark val="none"/>
        <c:tickLblPos val="nextTo"/>
        <c:crossAx val="1946276240"/>
        <c:crosses val="autoZero"/>
        <c:auto val="1"/>
        <c:lblAlgn val="ctr"/>
        <c:lblOffset val="100"/>
        <c:noMultiLvlLbl val="0"/>
      </c:catAx>
      <c:valAx>
        <c:axId val="1946276240"/>
        <c:scaling>
          <c:orientation val="minMax"/>
        </c:scaling>
        <c:delete val="1"/>
        <c:axPos val="t"/>
        <c:numFmt formatCode="0%" sourceLinked="1"/>
        <c:majorTickMark val="none"/>
        <c:minorTickMark val="none"/>
        <c:tickLblPos val="nextTo"/>
        <c:crossAx val="1946277872"/>
        <c:crosses val="autoZero"/>
        <c:crossBetween val="between"/>
      </c:valAx>
      <c:spPr>
        <a:noFill/>
        <a:ln>
          <a:noFill/>
        </a:ln>
        <a:effectLst/>
      </c:spPr>
    </c:plotArea>
    <c:legend>
      <c:legendPos val="b"/>
      <c:layout>
        <c:manualLayout>
          <c:xMode val="edge"/>
          <c:yMode val="edge"/>
          <c:x val="3.3636291694693947E-2"/>
          <c:y val="0.83746395605874724"/>
          <c:w val="0.90274291076913793"/>
          <c:h val="0.1625361153463244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r>
              <a:rPr lang="ro-RO" dirty="0"/>
              <a:t>2017</a:t>
            </a:r>
          </a:p>
        </c:rich>
      </c:tx>
      <c:layout>
        <c:manualLayout>
          <c:xMode val="edge"/>
          <c:yMode val="edge"/>
          <c:x val="1.9223881232487049E-2"/>
          <c:y val="3.5366931918656058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Q_29_1!$A$14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Q_29_1!$B$14</c:f>
              <c:numCache>
                <c:formatCode>General</c:formatCode>
                <c:ptCount val="1"/>
                <c:pt idx="0">
                  <c:v>83.4</c:v>
                </c:pt>
              </c:numCache>
            </c:numRef>
          </c:val>
          <c:extLst xmlns:c16r2="http://schemas.microsoft.com/office/drawing/2015/06/chart">
            <c:ext xmlns:c16="http://schemas.microsoft.com/office/drawing/2014/chart" uri="{C3380CC4-5D6E-409C-BE32-E72D297353CC}">
              <c16:uniqueId val="{00000000-12D0-4BAA-8B65-457BEFEBD11C}"/>
            </c:ext>
          </c:extLst>
        </c:ser>
        <c:ser>
          <c:idx val="1"/>
          <c:order val="1"/>
          <c:tx>
            <c:strRef>
              <c:f>Q_29_1!$A$15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Q_29_1!$B$15</c:f>
              <c:numCache>
                <c:formatCode>General</c:formatCode>
                <c:ptCount val="1"/>
                <c:pt idx="0">
                  <c:v>13.1</c:v>
                </c:pt>
              </c:numCache>
            </c:numRef>
          </c:val>
          <c:extLst xmlns:c16r2="http://schemas.microsoft.com/office/drawing/2015/06/chart">
            <c:ext xmlns:c16="http://schemas.microsoft.com/office/drawing/2014/chart" uri="{C3380CC4-5D6E-409C-BE32-E72D297353CC}">
              <c16:uniqueId val="{00000001-12D0-4BAA-8B65-457BEFEBD11C}"/>
            </c:ext>
          </c:extLst>
        </c:ser>
        <c:ser>
          <c:idx val="2"/>
          <c:order val="2"/>
          <c:tx>
            <c:strRef>
              <c:f>Q_29_1!$A$16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Q_29_1!$B$16</c:f>
              <c:numCache>
                <c:formatCode>General</c:formatCode>
                <c:ptCount val="1"/>
                <c:pt idx="0">
                  <c:v>3.5</c:v>
                </c:pt>
              </c:numCache>
            </c:numRef>
          </c:val>
          <c:extLst xmlns:c16r2="http://schemas.microsoft.com/office/drawing/2015/06/chart">
            <c:ext xmlns:c16="http://schemas.microsoft.com/office/drawing/2014/chart" uri="{C3380CC4-5D6E-409C-BE32-E72D297353CC}">
              <c16:uniqueId val="{00000002-12D0-4BAA-8B65-457BEFEBD11C}"/>
            </c:ext>
          </c:extLst>
        </c:ser>
        <c:dLbls>
          <c:showLegendKey val="0"/>
          <c:showVal val="1"/>
          <c:showCatName val="0"/>
          <c:showSerName val="0"/>
          <c:showPercent val="0"/>
          <c:showBubbleSize val="0"/>
        </c:dLbls>
        <c:gapWidth val="50"/>
        <c:overlap val="100"/>
        <c:axId val="1946278960"/>
        <c:axId val="1946271888"/>
      </c:barChart>
      <c:catAx>
        <c:axId val="1946278960"/>
        <c:scaling>
          <c:orientation val="maxMin"/>
        </c:scaling>
        <c:delete val="1"/>
        <c:axPos val="l"/>
        <c:numFmt formatCode="General" sourceLinked="1"/>
        <c:majorTickMark val="none"/>
        <c:minorTickMark val="none"/>
        <c:tickLblPos val="nextTo"/>
        <c:crossAx val="1946271888"/>
        <c:crosses val="autoZero"/>
        <c:auto val="1"/>
        <c:lblAlgn val="ctr"/>
        <c:lblOffset val="100"/>
        <c:noMultiLvlLbl val="0"/>
      </c:catAx>
      <c:valAx>
        <c:axId val="1946271888"/>
        <c:scaling>
          <c:orientation val="minMax"/>
        </c:scaling>
        <c:delete val="1"/>
        <c:axPos val="t"/>
        <c:numFmt formatCode="0%" sourceLinked="1"/>
        <c:majorTickMark val="none"/>
        <c:minorTickMark val="none"/>
        <c:tickLblPos val="nextTo"/>
        <c:crossAx val="1946278960"/>
        <c:crosses val="autoZero"/>
        <c:crossBetween val="between"/>
      </c:valAx>
      <c:spPr>
        <a:noFill/>
        <a:ln>
          <a:noFill/>
        </a:ln>
        <a:effectLst/>
      </c:spPr>
    </c:plotArea>
    <c:legend>
      <c:legendPos val="b"/>
      <c:layout>
        <c:manualLayout>
          <c:xMode val="edge"/>
          <c:yMode val="edge"/>
          <c:x val="3.3636291694693947E-2"/>
          <c:y val="0.83746395605874724"/>
          <c:w val="0.91530353624009186"/>
          <c:h val="0.16253617844597221"/>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r>
              <a:rPr lang="ro-RO" dirty="0"/>
              <a:t>2024</a:t>
            </a:r>
          </a:p>
        </c:rich>
      </c:tx>
      <c:layout>
        <c:manualLayout>
          <c:xMode val="edge"/>
          <c:yMode val="edge"/>
          <c:x val="1.5866705096922278E-2"/>
          <c:y val="8.8417329796640146E-3"/>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Q_29_2!$A$4</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Q_29_2!$B$4</c:f>
              <c:numCache>
                <c:formatCode>0.0</c:formatCode>
                <c:ptCount val="1"/>
                <c:pt idx="0">
                  <c:v>52.400000000000013</c:v>
                </c:pt>
              </c:numCache>
            </c:numRef>
          </c:val>
          <c:extLst xmlns:c16r2="http://schemas.microsoft.com/office/drawing/2015/06/chart">
            <c:ext xmlns:c16="http://schemas.microsoft.com/office/drawing/2014/chart" uri="{C3380CC4-5D6E-409C-BE32-E72D297353CC}">
              <c16:uniqueId val="{00000000-1977-4032-8E5D-FDD8E69C5177}"/>
            </c:ext>
          </c:extLst>
        </c:ser>
        <c:ser>
          <c:idx val="1"/>
          <c:order val="1"/>
          <c:tx>
            <c:strRef>
              <c:f>Q_29_2!$A$5</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Q_29_2!$B$5</c:f>
              <c:numCache>
                <c:formatCode>0.0</c:formatCode>
                <c:ptCount val="1"/>
                <c:pt idx="0">
                  <c:v>35.1</c:v>
                </c:pt>
              </c:numCache>
            </c:numRef>
          </c:val>
          <c:extLst xmlns:c16r2="http://schemas.microsoft.com/office/drawing/2015/06/chart">
            <c:ext xmlns:c16="http://schemas.microsoft.com/office/drawing/2014/chart" uri="{C3380CC4-5D6E-409C-BE32-E72D297353CC}">
              <c16:uniqueId val="{00000001-1977-4032-8E5D-FDD8E69C5177}"/>
            </c:ext>
          </c:extLst>
        </c:ser>
        <c:ser>
          <c:idx val="2"/>
          <c:order val="2"/>
          <c:tx>
            <c:strRef>
              <c:f>Q_29_2!$A$6</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Q_29_2!$B$6</c:f>
              <c:numCache>
                <c:formatCode>0.0</c:formatCode>
                <c:ptCount val="1"/>
                <c:pt idx="0">
                  <c:v>12.5</c:v>
                </c:pt>
              </c:numCache>
            </c:numRef>
          </c:val>
          <c:extLst xmlns:c16r2="http://schemas.microsoft.com/office/drawing/2015/06/chart">
            <c:ext xmlns:c16="http://schemas.microsoft.com/office/drawing/2014/chart" uri="{C3380CC4-5D6E-409C-BE32-E72D297353CC}">
              <c16:uniqueId val="{00000002-1977-4032-8E5D-FDD8E69C5177}"/>
            </c:ext>
          </c:extLst>
        </c:ser>
        <c:dLbls>
          <c:showLegendKey val="0"/>
          <c:showVal val="1"/>
          <c:showCatName val="0"/>
          <c:showSerName val="0"/>
          <c:showPercent val="0"/>
          <c:showBubbleSize val="0"/>
        </c:dLbls>
        <c:gapWidth val="50"/>
        <c:overlap val="100"/>
        <c:axId val="1946274608"/>
        <c:axId val="1946275152"/>
      </c:barChart>
      <c:catAx>
        <c:axId val="1946274608"/>
        <c:scaling>
          <c:orientation val="maxMin"/>
        </c:scaling>
        <c:delete val="1"/>
        <c:axPos val="l"/>
        <c:numFmt formatCode="General" sourceLinked="1"/>
        <c:majorTickMark val="none"/>
        <c:minorTickMark val="none"/>
        <c:tickLblPos val="nextTo"/>
        <c:crossAx val="1946275152"/>
        <c:crosses val="autoZero"/>
        <c:auto val="1"/>
        <c:lblAlgn val="ctr"/>
        <c:lblOffset val="100"/>
        <c:noMultiLvlLbl val="0"/>
      </c:catAx>
      <c:valAx>
        <c:axId val="1946275152"/>
        <c:scaling>
          <c:orientation val="minMax"/>
        </c:scaling>
        <c:delete val="1"/>
        <c:axPos val="t"/>
        <c:numFmt formatCode="0%" sourceLinked="1"/>
        <c:majorTickMark val="none"/>
        <c:minorTickMark val="none"/>
        <c:tickLblPos val="nextTo"/>
        <c:crossAx val="1946274608"/>
        <c:crosses val="autoZero"/>
        <c:crossBetween val="between"/>
      </c:valAx>
      <c:spPr>
        <a:noFill/>
        <a:ln>
          <a:noFill/>
        </a:ln>
        <a:effectLst/>
      </c:spPr>
    </c:plotArea>
    <c:legend>
      <c:legendPos val="b"/>
      <c:layout>
        <c:manualLayout>
          <c:xMode val="edge"/>
          <c:yMode val="edge"/>
          <c:x val="3.3636291694693947E-2"/>
          <c:y val="0.83746395605874724"/>
          <c:w val="0.88421316992652099"/>
          <c:h val="0.16253613820660476"/>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r>
              <a:rPr lang="ro-RO" dirty="0"/>
              <a:t>2017</a:t>
            </a:r>
          </a:p>
        </c:rich>
      </c:tx>
      <c:layout>
        <c:manualLayout>
          <c:xMode val="edge"/>
          <c:yMode val="edge"/>
          <c:x val="2.6359107947999047E-2"/>
          <c:y val="1.775908335162845E-2"/>
        </c:manualLayout>
      </c:layout>
      <c:overlay val="0"/>
      <c:spPr>
        <a:noFill/>
        <a:ln>
          <a:noFill/>
        </a:ln>
        <a:effectLst/>
      </c:spPr>
      <c:txPr>
        <a:bodyPr rot="0" spcFirstLastPara="1" vertOverflow="ellipsis" vert="horz" wrap="square" anchor="ctr" anchorCtr="1"/>
        <a:lstStyle/>
        <a:p>
          <a:pPr>
            <a:defRPr sz="1680" b="1" i="0" u="none" strike="noStrike" kern="1200" spc="0" baseline="0">
              <a:solidFill>
                <a:sysClr val="windowText" lastClr="000000"/>
              </a:solidFill>
              <a:latin typeface="Aptos Display" panose="020B0004020202020204" pitchFamily="34" charset="0"/>
              <a:ea typeface="+mn-ea"/>
              <a:cs typeface="Arial" panose="020B0604020202020204" pitchFamily="34" charset="0"/>
            </a:defRPr>
          </a:pPr>
          <a:endParaRPr lang="ru-RU"/>
        </a:p>
      </c:txPr>
    </c:title>
    <c:autoTitleDeleted val="0"/>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Q_29_2!$A$18</c:f>
              <c:strCache>
                <c:ptCount val="1"/>
                <c:pt idx="0">
                  <c:v>Nu</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Q_29_2!$B$18</c:f>
              <c:numCache>
                <c:formatCode>General</c:formatCode>
                <c:ptCount val="1"/>
                <c:pt idx="0">
                  <c:v>29.9</c:v>
                </c:pt>
              </c:numCache>
            </c:numRef>
          </c:val>
          <c:extLst xmlns:c16r2="http://schemas.microsoft.com/office/drawing/2015/06/chart">
            <c:ext xmlns:c16="http://schemas.microsoft.com/office/drawing/2014/chart" uri="{C3380CC4-5D6E-409C-BE32-E72D297353CC}">
              <c16:uniqueId val="{00000000-1E5C-4FB2-AE08-64294320196E}"/>
            </c:ext>
          </c:extLst>
        </c:ser>
        <c:ser>
          <c:idx val="1"/>
          <c:order val="1"/>
          <c:tx>
            <c:strRef>
              <c:f>Q_29_2!$A$19</c:f>
              <c:strCache>
                <c:ptCount val="1"/>
                <c:pt idx="0">
                  <c:v>Da</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Q_29_2!$B$19</c:f>
              <c:numCache>
                <c:formatCode>General</c:formatCode>
                <c:ptCount val="1"/>
                <c:pt idx="0">
                  <c:v>63</c:v>
                </c:pt>
              </c:numCache>
            </c:numRef>
          </c:val>
          <c:extLst xmlns:c16r2="http://schemas.microsoft.com/office/drawing/2015/06/chart">
            <c:ext xmlns:c16="http://schemas.microsoft.com/office/drawing/2014/chart" uri="{C3380CC4-5D6E-409C-BE32-E72D297353CC}">
              <c16:uniqueId val="{00000001-1E5C-4FB2-AE08-64294320196E}"/>
            </c:ext>
          </c:extLst>
        </c:ser>
        <c:ser>
          <c:idx val="2"/>
          <c:order val="2"/>
          <c:tx>
            <c:strRef>
              <c:f>Q_29_2!$A$20</c:f>
              <c:strCache>
                <c:ptCount val="1"/>
                <c:pt idx="0">
                  <c:v>NȘ/NR</c:v>
                </c:pt>
              </c:strCache>
            </c:strRef>
          </c:tx>
          <c:spPr>
            <a:solidFill>
              <a:schemeClr val="accent3"/>
            </a:solidFill>
            <a:ln>
              <a:noFill/>
            </a:ln>
            <a:effectLst/>
          </c:spPr>
          <c:invertIfNegative val="0"/>
          <c:dLbls>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Q_29_2!$B$20</c:f>
              <c:numCache>
                <c:formatCode>General</c:formatCode>
                <c:ptCount val="1"/>
                <c:pt idx="0">
                  <c:v>7</c:v>
                </c:pt>
              </c:numCache>
            </c:numRef>
          </c:val>
          <c:extLst xmlns:c16r2="http://schemas.microsoft.com/office/drawing/2015/06/chart">
            <c:ext xmlns:c16="http://schemas.microsoft.com/office/drawing/2014/chart" uri="{C3380CC4-5D6E-409C-BE32-E72D297353CC}">
              <c16:uniqueId val="{00000002-1E5C-4FB2-AE08-64294320196E}"/>
            </c:ext>
          </c:extLst>
        </c:ser>
        <c:dLbls>
          <c:showLegendKey val="0"/>
          <c:showVal val="1"/>
          <c:showCatName val="0"/>
          <c:showSerName val="0"/>
          <c:showPercent val="0"/>
          <c:showBubbleSize val="0"/>
        </c:dLbls>
        <c:gapWidth val="50"/>
        <c:overlap val="100"/>
        <c:axId val="1947247184"/>
        <c:axId val="1947253712"/>
      </c:barChart>
      <c:catAx>
        <c:axId val="1947247184"/>
        <c:scaling>
          <c:orientation val="maxMin"/>
        </c:scaling>
        <c:delete val="1"/>
        <c:axPos val="l"/>
        <c:numFmt formatCode="General" sourceLinked="1"/>
        <c:majorTickMark val="none"/>
        <c:minorTickMark val="none"/>
        <c:tickLblPos val="nextTo"/>
        <c:crossAx val="1947253712"/>
        <c:crosses val="autoZero"/>
        <c:auto val="1"/>
        <c:lblAlgn val="ctr"/>
        <c:lblOffset val="100"/>
        <c:noMultiLvlLbl val="0"/>
      </c:catAx>
      <c:valAx>
        <c:axId val="1947253712"/>
        <c:scaling>
          <c:orientation val="minMax"/>
        </c:scaling>
        <c:delete val="1"/>
        <c:axPos val="t"/>
        <c:numFmt formatCode="0%" sourceLinked="1"/>
        <c:majorTickMark val="none"/>
        <c:minorTickMark val="none"/>
        <c:tickLblPos val="nextTo"/>
        <c:crossAx val="1947247184"/>
        <c:crosses val="autoZero"/>
        <c:crossBetween val="between"/>
      </c:valAx>
      <c:spPr>
        <a:noFill/>
        <a:ln>
          <a:noFill/>
        </a:ln>
        <a:effectLst/>
      </c:spPr>
    </c:plotArea>
    <c:legend>
      <c:legendPos val="b"/>
      <c:layout>
        <c:manualLayout>
          <c:xMode val="edge"/>
          <c:yMode val="edge"/>
          <c:x val="3.3636291694693947E-2"/>
          <c:y val="0.83746395605874724"/>
          <c:w val="0.90939530894926146"/>
          <c:h val="0.16253629688693977"/>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ysClr val="windowText" lastClr="000000"/>
                </a:solidFill>
                <a:latin typeface="Aptos Display" panose="020B0004020202020204" pitchFamily="34" charset="0"/>
                <a:ea typeface="+mn-ea"/>
                <a:cs typeface="+mn-cs"/>
              </a:defRPr>
            </a:pPr>
            <a:r>
              <a:rPr lang="ro-RO" sz="2000" dirty="0"/>
              <a:t>2024</a:t>
            </a:r>
          </a:p>
        </c:rich>
      </c:tx>
      <c:layout>
        <c:manualLayout>
          <c:xMode val="edge"/>
          <c:yMode val="edge"/>
          <c:x val="1.6827735848501869E-2"/>
          <c:y val="2.2915725807283127E-2"/>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Aptos Display" panose="020B0004020202020204" pitchFamily="34" charset="0"/>
              <a:ea typeface="+mn-ea"/>
              <a:cs typeface="+mn-cs"/>
            </a:defRPr>
          </a:pPr>
          <a:endParaRPr lang="ru-RU"/>
        </a:p>
      </c:txPr>
    </c:title>
    <c:autoTitleDeleted val="0"/>
    <c:plotArea>
      <c:layout>
        <c:manualLayout>
          <c:layoutTarget val="inner"/>
          <c:xMode val="edge"/>
          <c:yMode val="edge"/>
          <c:x val="0.19918172459458994"/>
          <c:y val="3.9749549426449926E-2"/>
          <c:w val="0.68698403644731887"/>
          <c:h val="0.82469064902003242"/>
        </c:manualLayout>
      </c:layout>
      <c:pieChart>
        <c:varyColors val="1"/>
        <c:ser>
          <c:idx val="0"/>
          <c:order val="0"/>
          <c:spPr>
            <a:ln>
              <a:noFill/>
            </a:ln>
          </c:spPr>
          <c:dPt>
            <c:idx val="0"/>
            <c:bubble3D val="0"/>
            <c:spPr>
              <a:solidFill>
                <a:srgbClr val="C00000"/>
              </a:solidFill>
              <a:ln w="19050">
                <a:noFill/>
              </a:ln>
              <a:effectLst/>
            </c:spPr>
            <c:extLst xmlns:c16r2="http://schemas.microsoft.com/office/drawing/2015/06/chart">
              <c:ext xmlns:c16="http://schemas.microsoft.com/office/drawing/2014/chart" uri="{C3380CC4-5D6E-409C-BE32-E72D297353CC}">
                <c16:uniqueId val="{00000001-1B90-4D4B-8E49-6A57A801AA10}"/>
              </c:ext>
            </c:extLst>
          </c:dPt>
          <c:dPt>
            <c:idx val="1"/>
            <c:bubble3D val="0"/>
            <c:spPr>
              <a:solidFill>
                <a:srgbClr val="92D050"/>
              </a:solidFill>
              <a:ln w="19050">
                <a:noFill/>
              </a:ln>
              <a:effectLst/>
            </c:spPr>
            <c:extLst xmlns:c16r2="http://schemas.microsoft.com/office/drawing/2015/06/chart">
              <c:ext xmlns:c16="http://schemas.microsoft.com/office/drawing/2014/chart" uri="{C3380CC4-5D6E-409C-BE32-E72D297353CC}">
                <c16:uniqueId val="{00000003-1B90-4D4B-8E49-6A57A801AA10}"/>
              </c:ext>
            </c:extLst>
          </c:dPt>
          <c:dPt>
            <c:idx val="2"/>
            <c:bubble3D val="0"/>
            <c:spPr>
              <a:solidFill>
                <a:sysClr val="window" lastClr="FFFFFF">
                  <a:lumMod val="50000"/>
                </a:sysClr>
              </a:solidFill>
              <a:ln w="19050">
                <a:noFill/>
              </a:ln>
              <a:effectLst/>
            </c:spPr>
            <c:extLst xmlns:c16r2="http://schemas.microsoft.com/office/drawing/2015/06/chart">
              <c:ext xmlns:c16="http://schemas.microsoft.com/office/drawing/2014/chart" uri="{C3380CC4-5D6E-409C-BE32-E72D297353CC}">
                <c16:uniqueId val="{00000005-1B90-4D4B-8E49-6A57A801AA10}"/>
              </c:ext>
            </c:extLst>
          </c:dPt>
          <c:dLbls>
            <c:dLbl>
              <c:idx val="2"/>
              <c:layout>
                <c:manualLayout>
                  <c:x val="2.3472390870361556E-2"/>
                  <c:y val="0.12111128639450311"/>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1B90-4D4B-8E49-6A57A801AA10}"/>
                </c:ext>
                <c:ext xmlns:c15="http://schemas.microsoft.com/office/drawing/2012/chart" uri="{CE6537A1-D6FC-4f65-9D91-7224C49458BB}">
                  <c15:layout/>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Q_31!$A$3:$A$5</c:f>
              <c:strCache>
                <c:ptCount val="3"/>
                <c:pt idx="0">
                  <c:v>Nu</c:v>
                </c:pt>
                <c:pt idx="1">
                  <c:v>Da</c:v>
                </c:pt>
                <c:pt idx="2">
                  <c:v>NȘ/NR</c:v>
                </c:pt>
              </c:strCache>
            </c:strRef>
          </c:cat>
          <c:val>
            <c:numRef>
              <c:f>Q_31!$B$3:$B$5</c:f>
              <c:numCache>
                <c:formatCode>0.0</c:formatCode>
                <c:ptCount val="3"/>
                <c:pt idx="0">
                  <c:v>86.8</c:v>
                </c:pt>
                <c:pt idx="1">
                  <c:v>9.4</c:v>
                </c:pt>
                <c:pt idx="2">
                  <c:v>3.8</c:v>
                </c:pt>
              </c:numCache>
            </c:numRef>
          </c:val>
          <c:extLst xmlns:c16r2="http://schemas.microsoft.com/office/drawing/2015/06/chart">
            <c:ext xmlns:c16="http://schemas.microsoft.com/office/drawing/2014/chart" uri="{C3380CC4-5D6E-409C-BE32-E72D297353CC}">
              <c16:uniqueId val="{00000006-1B90-4D4B-8E49-6A57A801AA10}"/>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ysClr val="windowText" lastClr="000000"/>
                </a:solidFill>
                <a:latin typeface="Aptos Display" panose="020B0004020202020204" pitchFamily="34" charset="0"/>
                <a:ea typeface="+mn-ea"/>
                <a:cs typeface="+mn-cs"/>
              </a:defRPr>
            </a:pPr>
            <a:r>
              <a:rPr lang="ro-RO" sz="2000" dirty="0"/>
              <a:t>2017</a:t>
            </a:r>
          </a:p>
        </c:rich>
      </c:tx>
      <c:layout>
        <c:manualLayout>
          <c:xMode val="edge"/>
          <c:yMode val="edge"/>
          <c:x val="0.16091433883317371"/>
          <c:y val="1.9642045628832872E-2"/>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Aptos Display" panose="020B0004020202020204" pitchFamily="34" charset="0"/>
              <a:ea typeface="+mn-ea"/>
              <a:cs typeface="+mn-cs"/>
            </a:defRPr>
          </a:pPr>
          <a:endParaRPr lang="ru-RU"/>
        </a:p>
      </c:txPr>
    </c:title>
    <c:autoTitleDeleted val="0"/>
    <c:plotArea>
      <c:layout>
        <c:manualLayout>
          <c:layoutTarget val="inner"/>
          <c:xMode val="edge"/>
          <c:yMode val="edge"/>
          <c:x val="0.23604912199078773"/>
          <c:y val="6.3558514865445531E-2"/>
          <c:w val="0.5882439359626096"/>
          <c:h val="0.79783540532856223"/>
        </c:manualLayout>
      </c:layout>
      <c:pieChart>
        <c:varyColors val="1"/>
        <c:ser>
          <c:idx val="0"/>
          <c:order val="0"/>
          <c:spPr>
            <a:ln>
              <a:noFill/>
            </a:ln>
          </c:spPr>
          <c:dPt>
            <c:idx val="0"/>
            <c:bubble3D val="0"/>
            <c:spPr>
              <a:solidFill>
                <a:srgbClr val="C00000"/>
              </a:solidFill>
              <a:ln w="19050">
                <a:noFill/>
              </a:ln>
              <a:effectLst/>
            </c:spPr>
            <c:extLst xmlns:c16r2="http://schemas.microsoft.com/office/drawing/2015/06/chart">
              <c:ext xmlns:c16="http://schemas.microsoft.com/office/drawing/2014/chart" uri="{C3380CC4-5D6E-409C-BE32-E72D297353CC}">
                <c16:uniqueId val="{00000001-B5BA-4984-BE4A-09D0588B2E8C}"/>
              </c:ext>
            </c:extLst>
          </c:dPt>
          <c:dPt>
            <c:idx val="1"/>
            <c:bubble3D val="0"/>
            <c:spPr>
              <a:solidFill>
                <a:srgbClr val="92D050"/>
              </a:solidFill>
              <a:ln w="19050">
                <a:noFill/>
              </a:ln>
              <a:effectLst/>
            </c:spPr>
            <c:extLst xmlns:c16r2="http://schemas.microsoft.com/office/drawing/2015/06/chart">
              <c:ext xmlns:c16="http://schemas.microsoft.com/office/drawing/2014/chart" uri="{C3380CC4-5D6E-409C-BE32-E72D297353CC}">
                <c16:uniqueId val="{00000003-B5BA-4984-BE4A-09D0588B2E8C}"/>
              </c:ext>
            </c:extLst>
          </c:dPt>
          <c:dPt>
            <c:idx val="2"/>
            <c:bubble3D val="0"/>
            <c:spPr>
              <a:solidFill>
                <a:sysClr val="window" lastClr="FFFFFF">
                  <a:lumMod val="50000"/>
                </a:sysClr>
              </a:solidFill>
              <a:ln w="19050">
                <a:noFill/>
              </a:ln>
              <a:effectLst/>
            </c:spPr>
            <c:extLst xmlns:c16r2="http://schemas.microsoft.com/office/drawing/2015/06/chart">
              <c:ext xmlns:c16="http://schemas.microsoft.com/office/drawing/2014/chart" uri="{C3380CC4-5D6E-409C-BE32-E72D297353CC}">
                <c16:uniqueId val="{00000005-B5BA-4984-BE4A-09D0588B2E8C}"/>
              </c:ext>
            </c:extLst>
          </c:dPt>
          <c:dLbls>
            <c:dLbl>
              <c:idx val="1"/>
              <c:layout>
                <c:manualLayout>
                  <c:x val="0.1136125939315531"/>
                  <c:y val="0.14614867688138958"/>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B5BA-4984-BE4A-09D0588B2E8C}"/>
                </c:ext>
                <c:ext xmlns:c15="http://schemas.microsoft.com/office/drawing/2012/chart" uri="{CE6537A1-D6FC-4f65-9D91-7224C49458BB}">
                  <c15:layout/>
                </c:ext>
              </c:extLst>
            </c:dLbl>
            <c:dLbl>
              <c:idx val="2"/>
              <c:layout>
                <c:manualLayout>
                  <c:x val="5.5007235009980365E-2"/>
                  <c:y val="0.160572691937198"/>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B5BA-4984-BE4A-09D0588B2E8C}"/>
                </c:ext>
                <c:ext xmlns:c15="http://schemas.microsoft.com/office/drawing/2012/chart" uri="{CE6537A1-D6FC-4f65-9D91-7224C49458BB}">
                  <c15:layout/>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Aptos Display" panose="020B0004020202020204" pitchFamily="34" charset="0"/>
                    <a:ea typeface="+mn-ea"/>
                    <a:cs typeface="+mn-cs"/>
                  </a:defRPr>
                </a:pPr>
                <a:endParaRPr lang="ru-RU"/>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Q_31!$A$10:$A$12</c:f>
              <c:strCache>
                <c:ptCount val="3"/>
                <c:pt idx="0">
                  <c:v>Nu</c:v>
                </c:pt>
                <c:pt idx="1">
                  <c:v>Da</c:v>
                </c:pt>
                <c:pt idx="2">
                  <c:v>NȘ/NR</c:v>
                </c:pt>
              </c:strCache>
            </c:strRef>
          </c:cat>
          <c:val>
            <c:numRef>
              <c:f>Q_31!$B$10:$B$12</c:f>
              <c:numCache>
                <c:formatCode>General</c:formatCode>
                <c:ptCount val="3"/>
                <c:pt idx="0">
                  <c:v>81.400000000000006</c:v>
                </c:pt>
                <c:pt idx="1">
                  <c:v>9.6</c:v>
                </c:pt>
                <c:pt idx="2">
                  <c:v>9</c:v>
                </c:pt>
              </c:numCache>
            </c:numRef>
          </c:val>
          <c:extLst xmlns:c16r2="http://schemas.microsoft.com/office/drawing/2015/06/chart">
            <c:ext xmlns:c16="http://schemas.microsoft.com/office/drawing/2014/chart" uri="{C3380CC4-5D6E-409C-BE32-E72D297353CC}">
              <c16:uniqueId val="{00000006-B5BA-4984-BE4A-09D0588B2E8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7644070153482471"/>
          <c:y val="3.4656584751102712E-2"/>
          <c:w val="0.52355929846517535"/>
          <c:h val="0.94368267766151148"/>
        </c:manualLayout>
      </c:layout>
      <c:barChart>
        <c:barDir val="bar"/>
        <c:grouping val="clustered"/>
        <c:varyColors val="0"/>
        <c:ser>
          <c:idx val="0"/>
          <c:order val="0"/>
          <c:tx>
            <c:strRef>
              <c:f>Q_30!$B$2</c:f>
              <c:strCache>
                <c:ptCount val="1"/>
                <c:pt idx="0">
                  <c:v>2024</c:v>
                </c:pt>
              </c:strCache>
            </c:strRef>
          </c:tx>
          <c:spPr>
            <a:solidFill>
              <a:schemeClr val="accent1"/>
            </a:solidFill>
            <a:ln>
              <a:noFill/>
            </a:ln>
            <a:effectLst/>
          </c:spPr>
          <c:invertIfNegative val="0"/>
          <c:dLbls>
            <c:spPr>
              <a:solidFill>
                <a:srgbClr val="FFC000"/>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Q_30!$A$3:$A$9</c:f>
              <c:strCache>
                <c:ptCount val="7"/>
                <c:pt idx="0">
                  <c:v>NȘ/NR</c:v>
                </c:pt>
                <c:pt idx="1">
                  <c:v>Niciuna dintre variante</c:v>
                </c:pt>
                <c:pt idx="2">
                  <c:v>Cheltuielile realizate în calitate de contribuții politice</c:v>
                </c:pt>
                <c:pt idx="3">
                  <c:v>Cheltuielile pentru sponsorizări</c:v>
                </c:pt>
                <c:pt idx="4">
                  <c:v>Parteneriatele publice-private</c:v>
                </c:pt>
                <c:pt idx="5">
                  <c:v>Proiectele sociale ale companiei</c:v>
                </c:pt>
                <c:pt idx="6">
                  <c:v>Participarea la achizițiile publice</c:v>
                </c:pt>
              </c:strCache>
            </c:strRef>
          </c:cat>
          <c:val>
            <c:numRef>
              <c:f>Q_30!$B$3:$B$9</c:f>
              <c:numCache>
                <c:formatCode>0.0</c:formatCode>
                <c:ptCount val="7"/>
                <c:pt idx="0">
                  <c:v>3</c:v>
                </c:pt>
                <c:pt idx="1">
                  <c:v>67.900000000000006</c:v>
                </c:pt>
                <c:pt idx="2">
                  <c:v>7.4</c:v>
                </c:pt>
                <c:pt idx="3">
                  <c:v>11.5</c:v>
                </c:pt>
                <c:pt idx="4">
                  <c:v>14.3</c:v>
                </c:pt>
                <c:pt idx="5">
                  <c:v>16.399999999999999</c:v>
                </c:pt>
                <c:pt idx="6">
                  <c:v>18.5</c:v>
                </c:pt>
              </c:numCache>
            </c:numRef>
          </c:val>
          <c:extLst xmlns:c16r2="http://schemas.microsoft.com/office/drawing/2015/06/chart">
            <c:ext xmlns:c16="http://schemas.microsoft.com/office/drawing/2014/chart" uri="{C3380CC4-5D6E-409C-BE32-E72D297353CC}">
              <c16:uniqueId val="{00000000-E82C-40CC-A5BA-9084A43C7232}"/>
            </c:ext>
          </c:extLst>
        </c:ser>
        <c:ser>
          <c:idx val="1"/>
          <c:order val="1"/>
          <c:tx>
            <c:strRef>
              <c:f>Q_30!$C$2</c:f>
              <c:strCache>
                <c:ptCount val="1"/>
                <c:pt idx="0">
                  <c:v>2017</c:v>
                </c:pt>
              </c:strCache>
            </c:strRef>
          </c:tx>
          <c:spPr>
            <a:solidFill>
              <a:schemeClr val="accent2"/>
            </a:solidFill>
            <a:ln>
              <a:noFill/>
            </a:ln>
            <a:effectLst/>
          </c:spPr>
          <c:invertIfNegative val="0"/>
          <c:dLbls>
            <c:dLbl>
              <c:idx val="7"/>
              <c:delete val="1"/>
              <c:extLst xmlns:c16r2="http://schemas.microsoft.com/office/drawing/2015/06/chart">
                <c:ext xmlns:c16="http://schemas.microsoft.com/office/drawing/2014/chart" uri="{C3380CC4-5D6E-409C-BE32-E72D297353CC}">
                  <c16:uniqueId val="{00000004-E82C-40CC-A5BA-9084A43C7232}"/>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05-E82C-40CC-A5BA-9084A43C7232}"/>
                </c:ext>
                <c:ext xmlns:c15="http://schemas.microsoft.com/office/drawing/2012/chart" uri="{CE6537A1-D6FC-4f65-9D91-7224C49458BB}"/>
              </c:extLst>
            </c:dLbl>
            <c:spPr>
              <a:solidFill>
                <a:srgbClr val="FFC000"/>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Q_30!$A$3:$A$9</c:f>
              <c:strCache>
                <c:ptCount val="7"/>
                <c:pt idx="0">
                  <c:v>NȘ/NR</c:v>
                </c:pt>
                <c:pt idx="1">
                  <c:v>Niciuna dintre variante</c:v>
                </c:pt>
                <c:pt idx="2">
                  <c:v>Cheltuielile realizate în calitate de contribuții politice</c:v>
                </c:pt>
                <c:pt idx="3">
                  <c:v>Cheltuielile pentru sponsorizări</c:v>
                </c:pt>
                <c:pt idx="4">
                  <c:v>Parteneriatele publice-private</c:v>
                </c:pt>
                <c:pt idx="5">
                  <c:v>Proiectele sociale ale companiei</c:v>
                </c:pt>
                <c:pt idx="6">
                  <c:v>Participarea la achizițiile publice</c:v>
                </c:pt>
              </c:strCache>
            </c:strRef>
          </c:cat>
          <c:val>
            <c:numRef>
              <c:f>Q_30!$C$3:$C$9</c:f>
              <c:numCache>
                <c:formatCode>General</c:formatCode>
                <c:ptCount val="7"/>
                <c:pt idx="0">
                  <c:v>9.1999999999999993</c:v>
                </c:pt>
                <c:pt idx="1">
                  <c:v>68.099999999999994</c:v>
                </c:pt>
                <c:pt idx="2">
                  <c:v>6.5</c:v>
                </c:pt>
                <c:pt idx="3">
                  <c:v>11.2</c:v>
                </c:pt>
                <c:pt idx="4">
                  <c:v>8.4</c:v>
                </c:pt>
                <c:pt idx="5">
                  <c:v>11</c:v>
                </c:pt>
                <c:pt idx="6">
                  <c:v>10.4</c:v>
                </c:pt>
              </c:numCache>
            </c:numRef>
          </c:val>
          <c:extLst xmlns:c16r2="http://schemas.microsoft.com/office/drawing/2015/06/chart">
            <c:ext xmlns:c16="http://schemas.microsoft.com/office/drawing/2014/chart" uri="{C3380CC4-5D6E-409C-BE32-E72D297353CC}">
              <c16:uniqueId val="{00000006-E82C-40CC-A5BA-9084A43C7232}"/>
            </c:ext>
          </c:extLst>
        </c:ser>
        <c:dLbls>
          <c:dLblPos val="inEnd"/>
          <c:showLegendKey val="0"/>
          <c:showVal val="1"/>
          <c:showCatName val="0"/>
          <c:showSerName val="0"/>
          <c:showPercent val="0"/>
          <c:showBubbleSize val="0"/>
        </c:dLbls>
        <c:gapWidth val="31"/>
        <c:axId val="1947255344"/>
        <c:axId val="1947239024"/>
      </c:barChart>
      <c:catAx>
        <c:axId val="194725534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Aptos Display" panose="020B0004020202020204" pitchFamily="34" charset="0"/>
                <a:ea typeface="+mn-ea"/>
                <a:cs typeface="+mn-cs"/>
              </a:defRPr>
            </a:pPr>
            <a:endParaRPr lang="ru-RU"/>
          </a:p>
        </c:txPr>
        <c:crossAx val="1947239024"/>
        <c:crosses val="autoZero"/>
        <c:auto val="1"/>
        <c:lblAlgn val="ctr"/>
        <c:lblOffset val="100"/>
        <c:noMultiLvlLbl val="0"/>
      </c:catAx>
      <c:valAx>
        <c:axId val="1947239024"/>
        <c:scaling>
          <c:orientation val="minMax"/>
        </c:scaling>
        <c:delete val="1"/>
        <c:axPos val="b"/>
        <c:numFmt formatCode="0.0" sourceLinked="1"/>
        <c:majorTickMark val="none"/>
        <c:minorTickMark val="none"/>
        <c:tickLblPos val="nextTo"/>
        <c:crossAx val="1947255344"/>
        <c:crosses val="autoZero"/>
        <c:crossBetween val="between"/>
      </c:valAx>
      <c:spPr>
        <a:noFill/>
        <a:ln>
          <a:noFill/>
        </a:ln>
        <a:effectLst/>
      </c:spPr>
    </c:plotArea>
    <c:legend>
      <c:legendPos val="b"/>
      <c:layout>
        <c:manualLayout>
          <c:xMode val="edge"/>
          <c:yMode val="edge"/>
          <c:x val="0.74328708037369451"/>
          <c:y val="3.7870357409025043E-2"/>
          <c:w val="0.19031257456454309"/>
          <c:h val="0.11089863590629886"/>
        </c:manualLayout>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7644070153482471"/>
          <c:y val="3.4656584751102712E-2"/>
          <c:w val="0.52355929846517535"/>
          <c:h val="0.94368267766151148"/>
        </c:manualLayout>
      </c:layout>
      <c:barChart>
        <c:barDir val="bar"/>
        <c:grouping val="clustered"/>
        <c:varyColors val="0"/>
        <c:ser>
          <c:idx val="0"/>
          <c:order val="0"/>
          <c:tx>
            <c:strRef>
              <c:f>Q_32!$B$2</c:f>
              <c:strCache>
                <c:ptCount val="1"/>
                <c:pt idx="0">
                  <c:v>2024</c:v>
                </c:pt>
              </c:strCache>
            </c:strRef>
          </c:tx>
          <c:spPr>
            <a:solidFill>
              <a:schemeClr val="accent1"/>
            </a:solidFill>
            <a:ln>
              <a:noFill/>
            </a:ln>
            <a:effectLst/>
          </c:spPr>
          <c:invertIfNegative val="0"/>
          <c:dLbls>
            <c:spPr>
              <a:solidFill>
                <a:srgbClr val="FFC0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Q_32!$A$3:$A$8</c:f>
              <c:strCache>
                <c:ptCount val="6"/>
                <c:pt idx="0">
                  <c:v>NȘ/NR</c:v>
                </c:pt>
                <c:pt idx="1">
                  <c:v>Niciuna dintre variante</c:v>
                </c:pt>
                <c:pt idx="2">
                  <c:v>Altele</c:v>
                </c:pt>
                <c:pt idx="3">
                  <c:v>Organizațiile neguvernamentale</c:v>
                </c:pt>
                <c:pt idx="4">
                  <c:v>Asociațiile de business/patronale</c:v>
                </c:pt>
                <c:pt idx="5">
                  <c:v>Camera de comerț și industrie</c:v>
                </c:pt>
              </c:strCache>
            </c:strRef>
          </c:cat>
          <c:val>
            <c:numRef>
              <c:f>Q_32!$B$3:$B$8</c:f>
              <c:numCache>
                <c:formatCode>0.0</c:formatCode>
                <c:ptCount val="6"/>
                <c:pt idx="0">
                  <c:v>5.5</c:v>
                </c:pt>
                <c:pt idx="1">
                  <c:v>67.900000000000006</c:v>
                </c:pt>
                <c:pt idx="2">
                  <c:v>5.7</c:v>
                </c:pt>
                <c:pt idx="3">
                  <c:v>4.7</c:v>
                </c:pt>
                <c:pt idx="4">
                  <c:v>9.1999999999999993</c:v>
                </c:pt>
                <c:pt idx="5">
                  <c:v>11.1</c:v>
                </c:pt>
              </c:numCache>
            </c:numRef>
          </c:val>
          <c:extLst xmlns:c16r2="http://schemas.microsoft.com/office/drawing/2015/06/chart">
            <c:ext xmlns:c16="http://schemas.microsoft.com/office/drawing/2014/chart" uri="{C3380CC4-5D6E-409C-BE32-E72D297353CC}">
              <c16:uniqueId val="{00000000-75F7-4C83-A4E1-0740EA3525F4}"/>
            </c:ext>
          </c:extLst>
        </c:ser>
        <c:ser>
          <c:idx val="1"/>
          <c:order val="1"/>
          <c:tx>
            <c:strRef>
              <c:f>Q_32!$C$2</c:f>
              <c:strCache>
                <c:ptCount val="1"/>
                <c:pt idx="0">
                  <c:v>2017</c:v>
                </c:pt>
              </c:strCache>
            </c:strRef>
          </c:tx>
          <c:spPr>
            <a:solidFill>
              <a:schemeClr val="accent2"/>
            </a:solidFill>
            <a:ln>
              <a:noFill/>
            </a:ln>
            <a:effectLst/>
          </c:spPr>
          <c:invertIfNegative val="0"/>
          <c:dLbls>
            <c:dLbl>
              <c:idx val="6"/>
              <c:delete val="1"/>
              <c:extLst xmlns:c16r2="http://schemas.microsoft.com/office/drawing/2015/06/chart">
                <c:ext xmlns:c16="http://schemas.microsoft.com/office/drawing/2014/chart" uri="{C3380CC4-5D6E-409C-BE32-E72D297353CC}">
                  <c16:uniqueId val="{00000003-75F7-4C83-A4E1-0740EA3525F4}"/>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4-75F7-4C83-A4E1-0740EA3525F4}"/>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05-75F7-4C83-A4E1-0740EA3525F4}"/>
                </c:ext>
                <c:ext xmlns:c15="http://schemas.microsoft.com/office/drawing/2012/chart" uri="{CE6537A1-D6FC-4f65-9D91-7224C49458BB}"/>
              </c:extLst>
            </c:dLbl>
            <c:spPr>
              <a:solidFill>
                <a:srgbClr val="FFC0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Aptos Display" panose="020B0004020202020204" pitchFamily="34" charset="0"/>
                    <a:ea typeface="+mn-ea"/>
                    <a:cs typeface="+mn-cs"/>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Q_32!$A$3:$A$8</c:f>
              <c:strCache>
                <c:ptCount val="6"/>
                <c:pt idx="0">
                  <c:v>NȘ/NR</c:v>
                </c:pt>
                <c:pt idx="1">
                  <c:v>Niciuna dintre variante</c:v>
                </c:pt>
                <c:pt idx="2">
                  <c:v>Altele</c:v>
                </c:pt>
                <c:pt idx="3">
                  <c:v>Organizațiile neguvernamentale</c:v>
                </c:pt>
                <c:pt idx="4">
                  <c:v>Asociațiile de business/patronale</c:v>
                </c:pt>
                <c:pt idx="5">
                  <c:v>Camera de comerț și industrie</c:v>
                </c:pt>
              </c:strCache>
            </c:strRef>
          </c:cat>
          <c:val>
            <c:numRef>
              <c:f>Q_32!$C$3:$C$8</c:f>
              <c:numCache>
                <c:formatCode>General</c:formatCode>
                <c:ptCount val="6"/>
                <c:pt idx="0">
                  <c:v>7.2</c:v>
                </c:pt>
                <c:pt idx="1">
                  <c:v>71.400000000000006</c:v>
                </c:pt>
                <c:pt idx="2">
                  <c:v>1.6</c:v>
                </c:pt>
                <c:pt idx="3">
                  <c:v>6.3</c:v>
                </c:pt>
                <c:pt idx="4">
                  <c:v>6.5</c:v>
                </c:pt>
                <c:pt idx="5">
                  <c:v>9.6</c:v>
                </c:pt>
              </c:numCache>
            </c:numRef>
          </c:val>
          <c:extLst xmlns:c16r2="http://schemas.microsoft.com/office/drawing/2015/06/chart">
            <c:ext xmlns:c16="http://schemas.microsoft.com/office/drawing/2014/chart" uri="{C3380CC4-5D6E-409C-BE32-E72D297353CC}">
              <c16:uniqueId val="{00000006-75F7-4C83-A4E1-0740EA3525F4}"/>
            </c:ext>
          </c:extLst>
        </c:ser>
        <c:dLbls>
          <c:dLblPos val="inEnd"/>
          <c:showLegendKey val="0"/>
          <c:showVal val="1"/>
          <c:showCatName val="0"/>
          <c:showSerName val="0"/>
          <c:showPercent val="0"/>
          <c:showBubbleSize val="0"/>
        </c:dLbls>
        <c:gapWidth val="31"/>
        <c:axId val="1947248816"/>
        <c:axId val="1947260784"/>
      </c:barChart>
      <c:catAx>
        <c:axId val="1947248816"/>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Aptos Display" panose="020B0004020202020204" pitchFamily="34" charset="0"/>
                <a:ea typeface="+mn-ea"/>
                <a:cs typeface="+mn-cs"/>
              </a:defRPr>
            </a:pPr>
            <a:endParaRPr lang="ru-RU"/>
          </a:p>
        </c:txPr>
        <c:crossAx val="1947260784"/>
        <c:crosses val="autoZero"/>
        <c:auto val="1"/>
        <c:lblAlgn val="ctr"/>
        <c:lblOffset val="100"/>
        <c:noMultiLvlLbl val="0"/>
      </c:catAx>
      <c:valAx>
        <c:axId val="1947260784"/>
        <c:scaling>
          <c:orientation val="minMax"/>
        </c:scaling>
        <c:delete val="1"/>
        <c:axPos val="b"/>
        <c:numFmt formatCode="0.0" sourceLinked="1"/>
        <c:majorTickMark val="none"/>
        <c:minorTickMark val="none"/>
        <c:tickLblPos val="nextTo"/>
        <c:crossAx val="1947248816"/>
        <c:crosses val="autoZero"/>
        <c:crossBetween val="between"/>
      </c:valAx>
      <c:spPr>
        <a:noFill/>
        <a:ln>
          <a:noFill/>
        </a:ln>
        <a:effectLst/>
      </c:spPr>
    </c:plotArea>
    <c:legend>
      <c:legendPos val="b"/>
      <c:layout>
        <c:manualLayout>
          <c:xMode val="edge"/>
          <c:yMode val="edge"/>
          <c:x val="0.70510428679441262"/>
          <c:y val="4.4951481591578892E-2"/>
          <c:w val="0.27889071696129281"/>
          <c:h val="5.3166723724751806E-2"/>
        </c:manualLayout>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Aptos Display" panose="020B0004020202020204" pitchFamily="34" charset="0"/>
              <a:ea typeface="+mn-ea"/>
              <a:cs typeface="+mn-cs"/>
            </a:defRPr>
          </a:pPr>
          <a:endParaRPr lang="ru-RU"/>
        </a:p>
      </c:txPr>
    </c:legend>
    <c:plotVisOnly val="1"/>
    <c:dispBlanksAs val="gap"/>
    <c:showDLblsOverMax val="0"/>
  </c:chart>
  <c:spPr>
    <a:noFill/>
    <a:ln w="9525" cap="flat" cmpd="sng" algn="ctr">
      <a:noFill/>
      <a:round/>
    </a:ln>
    <a:effectLst/>
  </c:spPr>
  <c:txPr>
    <a:bodyPr/>
    <a:lstStyle/>
    <a:p>
      <a:pPr>
        <a:defRPr b="1">
          <a:solidFill>
            <a:sysClr val="windowText" lastClr="000000"/>
          </a:solidFill>
          <a:latin typeface="Aptos Display" panose="020B0004020202020204" pitchFamily="34" charset="0"/>
        </a:defRPr>
      </a:pPr>
      <a:endParaRPr lang="ru-RU"/>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Q_6!$A$20</c:f>
              <c:strCache>
                <c:ptCount val="1"/>
                <c:pt idx="0">
                  <c:v>În foarte mare măsură</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Q_6!$B$20</c:f>
              <c:numCache>
                <c:formatCode>General</c:formatCode>
                <c:ptCount val="1"/>
                <c:pt idx="0">
                  <c:v>25.6</c:v>
                </c:pt>
              </c:numCache>
            </c:numRef>
          </c:val>
          <c:extLst xmlns:c16r2="http://schemas.microsoft.com/office/drawing/2015/06/chart">
            <c:ext xmlns:c16="http://schemas.microsoft.com/office/drawing/2014/chart" uri="{C3380CC4-5D6E-409C-BE32-E72D297353CC}">
              <c16:uniqueId val="{00000000-DD61-4570-A1C4-3AD2993D3735}"/>
            </c:ext>
          </c:extLst>
        </c:ser>
        <c:ser>
          <c:idx val="1"/>
          <c:order val="1"/>
          <c:tx>
            <c:strRef>
              <c:f>Q_6!$A$21</c:f>
              <c:strCache>
                <c:ptCount val="1"/>
                <c:pt idx="0">
                  <c:v>În mare măsură</c:v>
                </c:pt>
              </c:strCache>
            </c:strRef>
          </c:tx>
          <c:spPr>
            <a:solidFill>
              <a:schemeClr val="accent2"/>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Q_6!$B$21</c:f>
              <c:numCache>
                <c:formatCode>General</c:formatCode>
                <c:ptCount val="1"/>
                <c:pt idx="0">
                  <c:v>43.6</c:v>
                </c:pt>
              </c:numCache>
            </c:numRef>
          </c:val>
          <c:extLst xmlns:c16r2="http://schemas.microsoft.com/office/drawing/2015/06/chart">
            <c:ext xmlns:c16="http://schemas.microsoft.com/office/drawing/2014/chart" uri="{C3380CC4-5D6E-409C-BE32-E72D297353CC}">
              <c16:uniqueId val="{00000001-DD61-4570-A1C4-3AD2993D3735}"/>
            </c:ext>
          </c:extLst>
        </c:ser>
        <c:ser>
          <c:idx val="2"/>
          <c:order val="2"/>
          <c:tx>
            <c:strRef>
              <c:f>Q_6!$A$22</c:f>
              <c:strCache>
                <c:ptCount val="1"/>
                <c:pt idx="0">
                  <c:v>În mică măsură</c:v>
                </c:pt>
              </c:strCache>
            </c:strRef>
          </c:tx>
          <c:spPr>
            <a:solidFill>
              <a:srgbClr val="92D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Q_6!$B$22</c:f>
              <c:numCache>
                <c:formatCode>General</c:formatCode>
                <c:ptCount val="1"/>
                <c:pt idx="0">
                  <c:v>16.2</c:v>
                </c:pt>
              </c:numCache>
            </c:numRef>
          </c:val>
          <c:extLst xmlns:c16r2="http://schemas.microsoft.com/office/drawing/2015/06/chart">
            <c:ext xmlns:c16="http://schemas.microsoft.com/office/drawing/2014/chart" uri="{C3380CC4-5D6E-409C-BE32-E72D297353CC}">
              <c16:uniqueId val="{00000002-DD61-4570-A1C4-3AD2993D3735}"/>
            </c:ext>
          </c:extLst>
        </c:ser>
        <c:ser>
          <c:idx val="3"/>
          <c:order val="3"/>
          <c:tx>
            <c:strRef>
              <c:f>Q_6!$A$23</c:f>
              <c:strCache>
                <c:ptCount val="1"/>
                <c:pt idx="0">
                  <c:v>În foarte mică măsură</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Q_6!$B$23</c:f>
              <c:numCache>
                <c:formatCode>General</c:formatCode>
                <c:ptCount val="1"/>
                <c:pt idx="0">
                  <c:v>2.9</c:v>
                </c:pt>
              </c:numCache>
            </c:numRef>
          </c:val>
          <c:extLst xmlns:c16r2="http://schemas.microsoft.com/office/drawing/2015/06/chart">
            <c:ext xmlns:c16="http://schemas.microsoft.com/office/drawing/2014/chart" uri="{C3380CC4-5D6E-409C-BE32-E72D297353CC}">
              <c16:uniqueId val="{00000003-DD61-4570-A1C4-3AD2993D3735}"/>
            </c:ext>
          </c:extLst>
        </c:ser>
        <c:ser>
          <c:idx val="4"/>
          <c:order val="4"/>
          <c:tx>
            <c:strRef>
              <c:f>Q_6!$A$24</c:f>
              <c:strCache>
                <c:ptCount val="1"/>
                <c:pt idx="0">
                  <c:v>NȘ/NR</c:v>
                </c:pt>
              </c:strCache>
            </c:strRef>
          </c:tx>
          <c:spPr>
            <a:solidFill>
              <a:sysClr val="window" lastClr="FFFFFF">
                <a:lumMod val="75000"/>
              </a:sysClr>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Q_6!$B$24</c:f>
              <c:numCache>
                <c:formatCode>General</c:formatCode>
                <c:ptCount val="1"/>
                <c:pt idx="0">
                  <c:v>11.5</c:v>
                </c:pt>
              </c:numCache>
            </c:numRef>
          </c:val>
          <c:extLst xmlns:c16r2="http://schemas.microsoft.com/office/drawing/2015/06/chart">
            <c:ext xmlns:c16="http://schemas.microsoft.com/office/drawing/2014/chart" uri="{C3380CC4-5D6E-409C-BE32-E72D297353CC}">
              <c16:uniqueId val="{00000004-DD61-4570-A1C4-3AD2993D3735}"/>
            </c:ext>
          </c:extLst>
        </c:ser>
        <c:dLbls>
          <c:showLegendKey val="0"/>
          <c:showVal val="1"/>
          <c:showCatName val="0"/>
          <c:showSerName val="0"/>
          <c:showPercent val="0"/>
          <c:showBubbleSize val="0"/>
        </c:dLbls>
        <c:gapWidth val="50"/>
        <c:overlap val="100"/>
        <c:axId val="1898337568"/>
        <c:axId val="1898346816"/>
      </c:barChart>
      <c:catAx>
        <c:axId val="1898337568"/>
        <c:scaling>
          <c:orientation val="maxMin"/>
        </c:scaling>
        <c:delete val="1"/>
        <c:axPos val="l"/>
        <c:numFmt formatCode="General" sourceLinked="1"/>
        <c:majorTickMark val="none"/>
        <c:minorTickMark val="none"/>
        <c:tickLblPos val="nextTo"/>
        <c:crossAx val="1898346816"/>
        <c:crosses val="autoZero"/>
        <c:auto val="1"/>
        <c:lblAlgn val="ctr"/>
        <c:lblOffset val="100"/>
        <c:noMultiLvlLbl val="0"/>
      </c:catAx>
      <c:valAx>
        <c:axId val="1898346816"/>
        <c:scaling>
          <c:orientation val="minMax"/>
        </c:scaling>
        <c:delete val="1"/>
        <c:axPos val="t"/>
        <c:numFmt formatCode="0%" sourceLinked="1"/>
        <c:majorTickMark val="none"/>
        <c:minorTickMark val="none"/>
        <c:tickLblPos val="nextTo"/>
        <c:crossAx val="1898337568"/>
        <c:crosses val="autoZero"/>
        <c:crossBetween val="between"/>
      </c:valAx>
      <c:spPr>
        <a:noFill/>
        <a:ln>
          <a:noFill/>
        </a:ln>
        <a:effectLst/>
      </c:spPr>
    </c:plotArea>
    <c:legend>
      <c:legendPos val="b"/>
      <c:layout>
        <c:manualLayout>
          <c:xMode val="edge"/>
          <c:yMode val="edge"/>
          <c:x val="3.3636291694693947E-2"/>
          <c:y val="0.83746395605874724"/>
          <c:w val="0.9295959911682673"/>
          <c:h val="9.3436013819889391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Q_7!$A$3</c:f>
              <c:strCache>
                <c:ptCount val="1"/>
                <c:pt idx="0">
                  <c:v>Foarte redusă</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Q_7!$B$3</c:f>
              <c:numCache>
                <c:formatCode>0.0</c:formatCode>
                <c:ptCount val="1"/>
                <c:pt idx="0">
                  <c:v>4.7</c:v>
                </c:pt>
              </c:numCache>
            </c:numRef>
          </c:val>
          <c:extLst xmlns:c16r2="http://schemas.microsoft.com/office/drawing/2015/06/chart">
            <c:ext xmlns:c16="http://schemas.microsoft.com/office/drawing/2014/chart" uri="{C3380CC4-5D6E-409C-BE32-E72D297353CC}">
              <c16:uniqueId val="{00000000-AD1A-4252-9B46-A01254C05102}"/>
            </c:ext>
          </c:extLst>
        </c:ser>
        <c:ser>
          <c:idx val="1"/>
          <c:order val="1"/>
          <c:tx>
            <c:strRef>
              <c:f>Q_7!$A$4</c:f>
              <c:strCache>
                <c:ptCount val="1"/>
                <c:pt idx="0">
                  <c:v>Redusă</c:v>
                </c:pt>
              </c:strCache>
            </c:strRef>
          </c:tx>
          <c:spPr>
            <a:solidFill>
              <a:schemeClr val="accent2"/>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Q_7!$B$4</c:f>
              <c:numCache>
                <c:formatCode>0.0</c:formatCode>
                <c:ptCount val="1"/>
                <c:pt idx="0">
                  <c:v>17</c:v>
                </c:pt>
              </c:numCache>
            </c:numRef>
          </c:val>
          <c:extLst xmlns:c16r2="http://schemas.microsoft.com/office/drawing/2015/06/chart">
            <c:ext xmlns:c16="http://schemas.microsoft.com/office/drawing/2014/chart" uri="{C3380CC4-5D6E-409C-BE32-E72D297353CC}">
              <c16:uniqueId val="{00000001-AD1A-4252-9B46-A01254C05102}"/>
            </c:ext>
          </c:extLst>
        </c:ser>
        <c:ser>
          <c:idx val="2"/>
          <c:order val="2"/>
          <c:tx>
            <c:strRef>
              <c:f>Q_7!$A$5</c:f>
              <c:strCache>
                <c:ptCount val="1"/>
                <c:pt idx="0">
                  <c:v>Satisfăcatoare</c:v>
                </c:pt>
              </c:strCache>
            </c:strRef>
          </c:tx>
          <c:spPr>
            <a:solidFill>
              <a:srgbClr val="FFC00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Q_7!$B$5</c:f>
              <c:numCache>
                <c:formatCode>0.0</c:formatCode>
                <c:ptCount val="1"/>
                <c:pt idx="0">
                  <c:v>56</c:v>
                </c:pt>
              </c:numCache>
            </c:numRef>
          </c:val>
          <c:extLst xmlns:c16r2="http://schemas.microsoft.com/office/drawing/2015/06/chart">
            <c:ext xmlns:c16="http://schemas.microsoft.com/office/drawing/2014/chart" uri="{C3380CC4-5D6E-409C-BE32-E72D297353CC}">
              <c16:uniqueId val="{00000002-AD1A-4252-9B46-A01254C05102}"/>
            </c:ext>
          </c:extLst>
        </c:ser>
        <c:ser>
          <c:idx val="3"/>
          <c:order val="3"/>
          <c:tx>
            <c:strRef>
              <c:f>Q_7!$A$6</c:f>
              <c:strCache>
                <c:ptCount val="1"/>
                <c:pt idx="0">
                  <c:v>Înaltă</c:v>
                </c:pt>
              </c:strCache>
            </c:strRef>
          </c:tx>
          <c:spPr>
            <a:solidFill>
              <a:srgbClr val="92D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Q_7!$B$6</c:f>
              <c:numCache>
                <c:formatCode>0.0</c:formatCode>
                <c:ptCount val="1"/>
                <c:pt idx="0">
                  <c:v>12.1</c:v>
                </c:pt>
              </c:numCache>
            </c:numRef>
          </c:val>
          <c:extLst xmlns:c16r2="http://schemas.microsoft.com/office/drawing/2015/06/chart">
            <c:ext xmlns:c16="http://schemas.microsoft.com/office/drawing/2014/chart" uri="{C3380CC4-5D6E-409C-BE32-E72D297353CC}">
              <c16:uniqueId val="{00000003-AD1A-4252-9B46-A01254C05102}"/>
            </c:ext>
          </c:extLst>
        </c:ser>
        <c:ser>
          <c:idx val="4"/>
          <c:order val="4"/>
          <c:tx>
            <c:strRef>
              <c:f>Q_7!$A$7</c:f>
              <c:strCache>
                <c:ptCount val="1"/>
                <c:pt idx="0">
                  <c:v>Foarte înaltă</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Q_7!$B$7</c:f>
              <c:numCache>
                <c:formatCode>0.0</c:formatCode>
                <c:ptCount val="1"/>
                <c:pt idx="0">
                  <c:v>4.7</c:v>
                </c:pt>
              </c:numCache>
            </c:numRef>
          </c:val>
          <c:extLst xmlns:c16r2="http://schemas.microsoft.com/office/drawing/2015/06/chart">
            <c:ext xmlns:c16="http://schemas.microsoft.com/office/drawing/2014/chart" uri="{C3380CC4-5D6E-409C-BE32-E72D297353CC}">
              <c16:uniqueId val="{00000004-AD1A-4252-9B46-A01254C05102}"/>
            </c:ext>
          </c:extLst>
        </c:ser>
        <c:ser>
          <c:idx val="5"/>
          <c:order val="5"/>
          <c:tx>
            <c:strRef>
              <c:f>Q_7!$A$8</c:f>
              <c:strCache>
                <c:ptCount val="1"/>
                <c:pt idx="0">
                  <c:v>NȘ/NR</c:v>
                </c:pt>
              </c:strCache>
            </c:strRef>
          </c:tx>
          <c:spPr>
            <a:solidFill>
              <a:sysClr val="window" lastClr="FFFFFF">
                <a:lumMod val="75000"/>
              </a:sysClr>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Q_7!$B$8</c:f>
              <c:numCache>
                <c:formatCode>0.0</c:formatCode>
                <c:ptCount val="1"/>
                <c:pt idx="0">
                  <c:v>5.5</c:v>
                </c:pt>
              </c:numCache>
            </c:numRef>
          </c:val>
          <c:extLst xmlns:c16r2="http://schemas.microsoft.com/office/drawing/2015/06/chart">
            <c:ext xmlns:c16="http://schemas.microsoft.com/office/drawing/2014/chart" uri="{C3380CC4-5D6E-409C-BE32-E72D297353CC}">
              <c16:uniqueId val="{00000005-AD1A-4252-9B46-A01254C05102}"/>
            </c:ext>
          </c:extLst>
        </c:ser>
        <c:dLbls>
          <c:showLegendKey val="0"/>
          <c:showVal val="1"/>
          <c:showCatName val="0"/>
          <c:showSerName val="0"/>
          <c:showPercent val="0"/>
          <c:showBubbleSize val="0"/>
        </c:dLbls>
        <c:gapWidth val="50"/>
        <c:overlap val="100"/>
        <c:axId val="1898347360"/>
        <c:axId val="1674791104"/>
      </c:barChart>
      <c:catAx>
        <c:axId val="1898347360"/>
        <c:scaling>
          <c:orientation val="maxMin"/>
        </c:scaling>
        <c:delete val="1"/>
        <c:axPos val="l"/>
        <c:numFmt formatCode="General" sourceLinked="1"/>
        <c:majorTickMark val="none"/>
        <c:minorTickMark val="none"/>
        <c:tickLblPos val="nextTo"/>
        <c:crossAx val="1674791104"/>
        <c:crosses val="autoZero"/>
        <c:auto val="1"/>
        <c:lblAlgn val="ctr"/>
        <c:lblOffset val="100"/>
        <c:noMultiLvlLbl val="0"/>
      </c:catAx>
      <c:valAx>
        <c:axId val="1674791104"/>
        <c:scaling>
          <c:orientation val="minMax"/>
        </c:scaling>
        <c:delete val="1"/>
        <c:axPos val="t"/>
        <c:numFmt formatCode="0%" sourceLinked="1"/>
        <c:majorTickMark val="none"/>
        <c:minorTickMark val="none"/>
        <c:tickLblPos val="nextTo"/>
        <c:crossAx val="1898347360"/>
        <c:crosses val="autoZero"/>
        <c:crossBetween val="between"/>
      </c:valAx>
      <c:spPr>
        <a:noFill/>
        <a:ln>
          <a:noFill/>
        </a:ln>
        <a:effectLst/>
      </c:spPr>
    </c:plotArea>
    <c:legend>
      <c:legendPos val="b"/>
      <c:layout>
        <c:manualLayout>
          <c:xMode val="edge"/>
          <c:yMode val="edge"/>
          <c:x val="3.3636291694693947E-2"/>
          <c:y val="0.83746395605874724"/>
          <c:w val="0.93563496784740574"/>
          <c:h val="7.3840405365995912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Q_7!$A$25</c:f>
              <c:strCache>
                <c:ptCount val="1"/>
                <c:pt idx="0">
                  <c:v>Foarte redusă</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Q_7!$B$25</c:f>
              <c:numCache>
                <c:formatCode>General</c:formatCode>
                <c:ptCount val="1"/>
                <c:pt idx="0">
                  <c:v>8</c:v>
                </c:pt>
              </c:numCache>
            </c:numRef>
          </c:val>
          <c:extLst xmlns:c16r2="http://schemas.microsoft.com/office/drawing/2015/06/chart">
            <c:ext xmlns:c16="http://schemas.microsoft.com/office/drawing/2014/chart" uri="{C3380CC4-5D6E-409C-BE32-E72D297353CC}">
              <c16:uniqueId val="{00000000-8B8E-49FB-B894-BA61F55DB6DF}"/>
            </c:ext>
          </c:extLst>
        </c:ser>
        <c:ser>
          <c:idx val="1"/>
          <c:order val="1"/>
          <c:tx>
            <c:strRef>
              <c:f>Q_7!$A$26</c:f>
              <c:strCache>
                <c:ptCount val="1"/>
                <c:pt idx="0">
                  <c:v>Redusă</c:v>
                </c:pt>
              </c:strCache>
            </c:strRef>
          </c:tx>
          <c:spPr>
            <a:solidFill>
              <a:schemeClr val="accent2"/>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Q_7!$B$26</c:f>
              <c:numCache>
                <c:formatCode>General</c:formatCode>
                <c:ptCount val="1"/>
                <c:pt idx="0">
                  <c:v>21.5</c:v>
                </c:pt>
              </c:numCache>
            </c:numRef>
          </c:val>
          <c:extLst xmlns:c16r2="http://schemas.microsoft.com/office/drawing/2015/06/chart">
            <c:ext xmlns:c16="http://schemas.microsoft.com/office/drawing/2014/chart" uri="{C3380CC4-5D6E-409C-BE32-E72D297353CC}">
              <c16:uniqueId val="{00000001-8B8E-49FB-B894-BA61F55DB6DF}"/>
            </c:ext>
          </c:extLst>
        </c:ser>
        <c:ser>
          <c:idx val="2"/>
          <c:order val="2"/>
          <c:tx>
            <c:strRef>
              <c:f>Q_7!$A$27</c:f>
              <c:strCache>
                <c:ptCount val="1"/>
                <c:pt idx="0">
                  <c:v>Satisfăcatoare</c:v>
                </c:pt>
              </c:strCache>
            </c:strRef>
          </c:tx>
          <c:spPr>
            <a:solidFill>
              <a:srgbClr val="FFC00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Q_7!$B$27</c:f>
              <c:numCache>
                <c:formatCode>General</c:formatCode>
                <c:ptCount val="1"/>
                <c:pt idx="0">
                  <c:v>27.2</c:v>
                </c:pt>
              </c:numCache>
            </c:numRef>
          </c:val>
          <c:extLst xmlns:c16r2="http://schemas.microsoft.com/office/drawing/2015/06/chart">
            <c:ext xmlns:c16="http://schemas.microsoft.com/office/drawing/2014/chart" uri="{C3380CC4-5D6E-409C-BE32-E72D297353CC}">
              <c16:uniqueId val="{00000002-8B8E-49FB-B894-BA61F55DB6DF}"/>
            </c:ext>
          </c:extLst>
        </c:ser>
        <c:ser>
          <c:idx val="3"/>
          <c:order val="3"/>
          <c:tx>
            <c:strRef>
              <c:f>Q_7!$A$28</c:f>
              <c:strCache>
                <c:ptCount val="1"/>
                <c:pt idx="0">
                  <c:v>Înaltă</c:v>
                </c:pt>
              </c:strCache>
            </c:strRef>
          </c:tx>
          <c:spPr>
            <a:solidFill>
              <a:srgbClr val="92D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Q_7!$B$28</c:f>
              <c:numCache>
                <c:formatCode>General</c:formatCode>
                <c:ptCount val="1"/>
                <c:pt idx="0">
                  <c:v>19.399999999999999</c:v>
                </c:pt>
              </c:numCache>
            </c:numRef>
          </c:val>
          <c:extLst xmlns:c16r2="http://schemas.microsoft.com/office/drawing/2015/06/chart">
            <c:ext xmlns:c16="http://schemas.microsoft.com/office/drawing/2014/chart" uri="{C3380CC4-5D6E-409C-BE32-E72D297353CC}">
              <c16:uniqueId val="{00000003-8B8E-49FB-B894-BA61F55DB6DF}"/>
            </c:ext>
          </c:extLst>
        </c:ser>
        <c:ser>
          <c:idx val="4"/>
          <c:order val="4"/>
          <c:tx>
            <c:strRef>
              <c:f>Q_7!$A$29</c:f>
              <c:strCache>
                <c:ptCount val="1"/>
                <c:pt idx="0">
                  <c:v>Foarte înaltă</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Q_7!$B$29</c:f>
              <c:numCache>
                <c:formatCode>General</c:formatCode>
                <c:ptCount val="1"/>
                <c:pt idx="0">
                  <c:v>5.0999999999999996</c:v>
                </c:pt>
              </c:numCache>
            </c:numRef>
          </c:val>
          <c:extLst xmlns:c16r2="http://schemas.microsoft.com/office/drawing/2015/06/chart">
            <c:ext xmlns:c16="http://schemas.microsoft.com/office/drawing/2014/chart" uri="{C3380CC4-5D6E-409C-BE32-E72D297353CC}">
              <c16:uniqueId val="{00000004-8B8E-49FB-B894-BA61F55DB6DF}"/>
            </c:ext>
          </c:extLst>
        </c:ser>
        <c:ser>
          <c:idx val="5"/>
          <c:order val="5"/>
          <c:tx>
            <c:strRef>
              <c:f>Q_7!$A$30</c:f>
              <c:strCache>
                <c:ptCount val="1"/>
                <c:pt idx="0">
                  <c:v>NȘ/NR</c:v>
                </c:pt>
              </c:strCache>
            </c:strRef>
          </c:tx>
          <c:spPr>
            <a:solidFill>
              <a:sysClr val="window" lastClr="FFFFFF">
                <a:lumMod val="75000"/>
              </a:sysClr>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Q_7!$B$30</c:f>
              <c:numCache>
                <c:formatCode>General</c:formatCode>
                <c:ptCount val="1"/>
                <c:pt idx="0">
                  <c:v>18.8</c:v>
                </c:pt>
              </c:numCache>
            </c:numRef>
          </c:val>
          <c:extLst xmlns:c16r2="http://schemas.microsoft.com/office/drawing/2015/06/chart">
            <c:ext xmlns:c16="http://schemas.microsoft.com/office/drawing/2014/chart" uri="{C3380CC4-5D6E-409C-BE32-E72D297353CC}">
              <c16:uniqueId val="{00000005-8B8E-49FB-B894-BA61F55DB6DF}"/>
            </c:ext>
          </c:extLst>
        </c:ser>
        <c:dLbls>
          <c:showLegendKey val="0"/>
          <c:showVal val="1"/>
          <c:showCatName val="0"/>
          <c:showSerName val="0"/>
          <c:showPercent val="0"/>
          <c:showBubbleSize val="0"/>
        </c:dLbls>
        <c:gapWidth val="50"/>
        <c:overlap val="100"/>
        <c:axId val="1937584928"/>
        <c:axId val="1937582208"/>
      </c:barChart>
      <c:catAx>
        <c:axId val="1937584928"/>
        <c:scaling>
          <c:orientation val="maxMin"/>
        </c:scaling>
        <c:delete val="1"/>
        <c:axPos val="l"/>
        <c:numFmt formatCode="General" sourceLinked="1"/>
        <c:majorTickMark val="none"/>
        <c:minorTickMark val="none"/>
        <c:tickLblPos val="nextTo"/>
        <c:crossAx val="1937582208"/>
        <c:crosses val="autoZero"/>
        <c:auto val="1"/>
        <c:lblAlgn val="ctr"/>
        <c:lblOffset val="100"/>
        <c:noMultiLvlLbl val="0"/>
      </c:catAx>
      <c:valAx>
        <c:axId val="1937582208"/>
        <c:scaling>
          <c:orientation val="minMax"/>
        </c:scaling>
        <c:delete val="1"/>
        <c:axPos val="t"/>
        <c:numFmt formatCode="0%" sourceLinked="1"/>
        <c:majorTickMark val="none"/>
        <c:minorTickMark val="none"/>
        <c:tickLblPos val="nextTo"/>
        <c:crossAx val="1937584928"/>
        <c:crosses val="autoZero"/>
        <c:crossBetween val="between"/>
      </c:valAx>
      <c:spPr>
        <a:noFill/>
        <a:ln>
          <a:noFill/>
        </a:ln>
        <a:effectLst/>
      </c:spPr>
    </c:plotArea>
    <c:legend>
      <c:legendPos val="b"/>
      <c:layout>
        <c:manualLayout>
          <c:xMode val="edge"/>
          <c:yMode val="edge"/>
          <c:x val="3.3636291694693947E-2"/>
          <c:y val="0.83746395605874724"/>
          <c:w val="0.9429205291860745"/>
          <c:h val="7.3840405365995912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rial" panose="020B0604020202020204" pitchFamily="34" charset="0"/>
          <a:ea typeface="+mn-ea"/>
          <a:cs typeface="Arial" panose="020B0604020202020204" pitchFamily="34" charset="0"/>
        </a:defRPr>
      </a:pPr>
      <a:endParaRPr lang="ru-RU"/>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700642319207582E-2"/>
          <c:y val="5.5443548387096774E-2"/>
          <c:w val="0.96304356427808335"/>
          <c:h val="0.88911290322580649"/>
        </c:manualLayout>
      </c:layout>
      <c:barChart>
        <c:barDir val="bar"/>
        <c:grouping val="percentStacked"/>
        <c:varyColors val="0"/>
        <c:ser>
          <c:idx val="0"/>
          <c:order val="0"/>
          <c:tx>
            <c:strRef>
              <c:f>Q_8!$A$3</c:f>
              <c:strCache>
                <c:ptCount val="1"/>
                <c:pt idx="0">
                  <c:v>Foarte redusă</c:v>
                </c:pt>
              </c:strCache>
            </c:strRef>
          </c:tx>
          <c:spPr>
            <a:solidFill>
              <a:srgbClr val="C00000"/>
            </a:solidFill>
            <a:ln>
              <a:noFill/>
            </a:ln>
            <a:effectLst/>
          </c:spPr>
          <c:invertIfNegative val="0"/>
          <c:dLbls>
            <c:numFmt formatCode="#,##0.0" sourceLinked="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Q_8!$B$3</c:f>
              <c:numCache>
                <c:formatCode>0.0</c:formatCode>
                <c:ptCount val="1"/>
                <c:pt idx="0">
                  <c:v>8.5</c:v>
                </c:pt>
              </c:numCache>
            </c:numRef>
          </c:val>
          <c:extLst xmlns:c16r2="http://schemas.microsoft.com/office/drawing/2015/06/chart">
            <c:ext xmlns:c16="http://schemas.microsoft.com/office/drawing/2014/chart" uri="{C3380CC4-5D6E-409C-BE32-E72D297353CC}">
              <c16:uniqueId val="{00000000-A8F7-4679-92EF-890043516248}"/>
            </c:ext>
          </c:extLst>
        </c:ser>
        <c:ser>
          <c:idx val="1"/>
          <c:order val="1"/>
          <c:tx>
            <c:strRef>
              <c:f>Q_8!$A$4</c:f>
              <c:strCache>
                <c:ptCount val="1"/>
                <c:pt idx="0">
                  <c:v>Redusă</c:v>
                </c:pt>
              </c:strCache>
            </c:strRef>
          </c:tx>
          <c:spPr>
            <a:solidFill>
              <a:schemeClr val="accent2"/>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Q_8!$B$4</c:f>
              <c:numCache>
                <c:formatCode>0.0</c:formatCode>
                <c:ptCount val="1"/>
                <c:pt idx="0">
                  <c:v>21.3</c:v>
                </c:pt>
              </c:numCache>
            </c:numRef>
          </c:val>
          <c:extLst xmlns:c16r2="http://schemas.microsoft.com/office/drawing/2015/06/chart">
            <c:ext xmlns:c16="http://schemas.microsoft.com/office/drawing/2014/chart" uri="{C3380CC4-5D6E-409C-BE32-E72D297353CC}">
              <c16:uniqueId val="{00000001-A8F7-4679-92EF-890043516248}"/>
            </c:ext>
          </c:extLst>
        </c:ser>
        <c:ser>
          <c:idx val="2"/>
          <c:order val="2"/>
          <c:tx>
            <c:strRef>
              <c:f>Q_8!$A$5</c:f>
              <c:strCache>
                <c:ptCount val="1"/>
                <c:pt idx="0">
                  <c:v>Satisfăcatoare</c:v>
                </c:pt>
              </c:strCache>
            </c:strRef>
          </c:tx>
          <c:spPr>
            <a:solidFill>
              <a:srgbClr val="FFC00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Q_8!$B$5</c:f>
              <c:numCache>
                <c:formatCode>0.0</c:formatCode>
                <c:ptCount val="1"/>
                <c:pt idx="0">
                  <c:v>48.600000000000009</c:v>
                </c:pt>
              </c:numCache>
            </c:numRef>
          </c:val>
          <c:extLst xmlns:c16r2="http://schemas.microsoft.com/office/drawing/2015/06/chart">
            <c:ext xmlns:c16="http://schemas.microsoft.com/office/drawing/2014/chart" uri="{C3380CC4-5D6E-409C-BE32-E72D297353CC}">
              <c16:uniqueId val="{00000002-A8F7-4679-92EF-890043516248}"/>
            </c:ext>
          </c:extLst>
        </c:ser>
        <c:ser>
          <c:idx val="3"/>
          <c:order val="3"/>
          <c:tx>
            <c:strRef>
              <c:f>Q_8!$A$6</c:f>
              <c:strCache>
                <c:ptCount val="1"/>
                <c:pt idx="0">
                  <c:v>Înaltă</c:v>
                </c:pt>
              </c:strCache>
            </c:strRef>
          </c:tx>
          <c:spPr>
            <a:solidFill>
              <a:srgbClr val="92D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Q_8!$B$6</c:f>
              <c:numCache>
                <c:formatCode>0.0</c:formatCode>
                <c:ptCount val="1"/>
                <c:pt idx="0">
                  <c:v>12.6</c:v>
                </c:pt>
              </c:numCache>
            </c:numRef>
          </c:val>
          <c:extLst xmlns:c16r2="http://schemas.microsoft.com/office/drawing/2015/06/chart">
            <c:ext xmlns:c16="http://schemas.microsoft.com/office/drawing/2014/chart" uri="{C3380CC4-5D6E-409C-BE32-E72D297353CC}">
              <c16:uniqueId val="{00000003-A8F7-4679-92EF-890043516248}"/>
            </c:ext>
          </c:extLst>
        </c:ser>
        <c:ser>
          <c:idx val="4"/>
          <c:order val="4"/>
          <c:tx>
            <c:strRef>
              <c:f>Q_8!$A$7</c:f>
              <c:strCache>
                <c:ptCount val="1"/>
                <c:pt idx="0">
                  <c:v>Foarte înaltă</c:v>
                </c:pt>
              </c:strCache>
            </c:strRef>
          </c:tx>
          <c:spPr>
            <a:solidFill>
              <a:srgbClr val="00B050"/>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Q_8!$B$7</c:f>
              <c:numCache>
                <c:formatCode>0.0</c:formatCode>
                <c:ptCount val="1"/>
                <c:pt idx="0">
                  <c:v>2.6</c:v>
                </c:pt>
              </c:numCache>
            </c:numRef>
          </c:val>
          <c:extLst xmlns:c16r2="http://schemas.microsoft.com/office/drawing/2015/06/chart">
            <c:ext xmlns:c16="http://schemas.microsoft.com/office/drawing/2014/chart" uri="{C3380CC4-5D6E-409C-BE32-E72D297353CC}">
              <c16:uniqueId val="{00000004-A8F7-4679-92EF-890043516248}"/>
            </c:ext>
          </c:extLst>
        </c:ser>
        <c:ser>
          <c:idx val="5"/>
          <c:order val="5"/>
          <c:tx>
            <c:strRef>
              <c:f>Q_8!$A$8</c:f>
              <c:strCache>
                <c:ptCount val="1"/>
                <c:pt idx="0">
                  <c:v>NȘ/NR</c:v>
                </c:pt>
              </c:strCache>
            </c:strRef>
          </c:tx>
          <c:spPr>
            <a:solidFill>
              <a:sysClr val="window" lastClr="FFFFFF">
                <a:lumMod val="75000"/>
              </a:sysClr>
            </a:solidFill>
            <a:ln>
              <a:noFill/>
            </a:ln>
            <a:effectLst/>
          </c:spPr>
          <c:invertIfNegative val="0"/>
          <c:dLbls>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Q_8!$B$8</c:f>
              <c:numCache>
                <c:formatCode>0.0</c:formatCode>
                <c:ptCount val="1"/>
                <c:pt idx="0">
                  <c:v>6.4</c:v>
                </c:pt>
              </c:numCache>
            </c:numRef>
          </c:val>
          <c:extLst xmlns:c16r2="http://schemas.microsoft.com/office/drawing/2015/06/chart">
            <c:ext xmlns:c16="http://schemas.microsoft.com/office/drawing/2014/chart" uri="{C3380CC4-5D6E-409C-BE32-E72D297353CC}">
              <c16:uniqueId val="{00000005-A8F7-4679-92EF-890043516248}"/>
            </c:ext>
          </c:extLst>
        </c:ser>
        <c:dLbls>
          <c:showLegendKey val="0"/>
          <c:showVal val="1"/>
          <c:showCatName val="0"/>
          <c:showSerName val="0"/>
          <c:showPercent val="0"/>
          <c:showBubbleSize val="0"/>
        </c:dLbls>
        <c:gapWidth val="50"/>
        <c:overlap val="100"/>
        <c:axId val="1937580032"/>
        <c:axId val="1937585472"/>
      </c:barChart>
      <c:catAx>
        <c:axId val="1937580032"/>
        <c:scaling>
          <c:orientation val="maxMin"/>
        </c:scaling>
        <c:delete val="1"/>
        <c:axPos val="l"/>
        <c:numFmt formatCode="General" sourceLinked="1"/>
        <c:majorTickMark val="none"/>
        <c:minorTickMark val="none"/>
        <c:tickLblPos val="nextTo"/>
        <c:crossAx val="1937585472"/>
        <c:crosses val="autoZero"/>
        <c:auto val="1"/>
        <c:lblAlgn val="ctr"/>
        <c:lblOffset val="100"/>
        <c:noMultiLvlLbl val="0"/>
      </c:catAx>
      <c:valAx>
        <c:axId val="1937585472"/>
        <c:scaling>
          <c:orientation val="minMax"/>
        </c:scaling>
        <c:delete val="1"/>
        <c:axPos val="t"/>
        <c:numFmt formatCode="0%" sourceLinked="1"/>
        <c:majorTickMark val="none"/>
        <c:minorTickMark val="none"/>
        <c:tickLblPos val="nextTo"/>
        <c:crossAx val="1937580032"/>
        <c:crosses val="autoZero"/>
        <c:crossBetween val="between"/>
      </c:valAx>
      <c:spPr>
        <a:noFill/>
        <a:ln>
          <a:noFill/>
        </a:ln>
        <a:effectLst/>
      </c:spPr>
    </c:plotArea>
    <c:legend>
      <c:legendPos val="b"/>
      <c:layout>
        <c:manualLayout>
          <c:xMode val="edge"/>
          <c:yMode val="edge"/>
          <c:x val="3.3636291694693947E-2"/>
          <c:y val="0.83746395605874724"/>
          <c:w val="0.96636374895909094"/>
          <c:h val="7.3840405365995912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Aptos Display" panose="020B0004020202020204" pitchFamily="34" charset="0"/>
              <a:ea typeface="+mn-ea"/>
              <a:cs typeface="Arial" panose="020B0604020202020204" pitchFamily="34" charset="0"/>
            </a:defRPr>
          </a:pPr>
          <a:endParaRPr lang="ru-RU"/>
        </a:p>
      </c:txPr>
    </c:legend>
    <c:plotVisOnly val="1"/>
    <c:dispBlanksAs val="gap"/>
    <c:showDLblsOverMax val="0"/>
  </c:chart>
  <c:spPr>
    <a:noFill/>
    <a:ln w="12700" cap="flat" cmpd="sng" algn="ctr">
      <a:noFill/>
      <a:prstDash val="solid"/>
      <a:miter lim="800000"/>
    </a:ln>
    <a:effectLst/>
  </c:spPr>
  <c:txPr>
    <a:bodyPr/>
    <a:lstStyle/>
    <a:p>
      <a:pPr>
        <a:defRPr sz="1400" b="1">
          <a:solidFill>
            <a:sysClr val="windowText" lastClr="000000"/>
          </a:solidFill>
          <a:latin typeface="Aptos Display" panose="020B0004020202020204" pitchFamily="34" charset="0"/>
          <a:ea typeface="+mn-ea"/>
          <a:cs typeface="Arial" panose="020B0604020202020204" pitchFamily="34" charset="0"/>
        </a:defRPr>
      </a:pPr>
      <a:endParaRPr lang="ru-RU"/>
    </a:p>
  </c:txPr>
  <c:externalData r:id="rId4">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Eșantion!$A$1</cx:f>
        <cx:lvl ptCount="1">
          <cx:pt idx="0">Moldova</cx:pt>
        </cx:lvl>
      </cx:strDim>
      <cx:numDim type="colorVal">
        <cx:f>Eșantion!$B$1</cx:f>
        <cx:lvl ptCount="1" formatCode="Standaard">
          <cx:pt idx="0">100</cx:pt>
        </cx:lvl>
      </cx:numDim>
    </cx:data>
  </cx:chartData>
  <cx:chart>
    <cx:plotArea>
      <cx:plotAreaRegion>
        <cx:series layoutId="regionMap" uniqueId="{765F0C69-13D9-4C65-918A-0DF704A02E6F}">
          <cx:dataId val="0"/>
          <cx:layoutPr>
            <cx:geography cultureLanguage="en-US" cultureRegion="NL" attribution="Powered by Bing">
              <cx:geoCache provider="{E9337A44-BEBE-4D9F-B70C-5C5E7DAFC167}">
                <cx:binary>nHrZct04su2vVPj5oooACIDs6OoHkNyTJGuwLQ8vDFmWCI4gBhIEv/6m3VXV3XX7VNw4fnFsgiCG
zFy5cqX+/rz97Xl4ebI/beMwub89b7++Ud7Pf/vlF/esXsYn9/PYPlvt9Kv/+VmPv+jX1/b55Zdv
9im0U/MLSXD6y7N6sv5le/OPv8PXmhd9rZ+ffKun++XFxocXtwze/cXYfx366Vkvk/8+vYEv/frm
Rg/f9Pr05qeXybc+vo/zy69v/uOdNz/98ucv/T+r/jTAxvzyDeam4meSiZwnCUt+/CNvfhr01Pw2
TLKfGRdJnma/L/n2aYRp/x/7+LGLp2/f7ItzP/32/79N/I9N/9vz1unin2cu9PcN3pQ/TvTLf97p
P/7+pwdwxj89+bdr/6uxPy6nfPJP1Y9b/beZfz36+0X/aepfGeefdjt/+/UNZnDVf9jq+yd+m/df
b/iPGS9Pzv/6hiY/Y07BMDwFw5GcvvkpvHwfIPxnjuFhThMsmMgwLDJp6xWYOvs5zXGe5ZgykRKc
gU2dXn4MsZ9TLkiSZZzQJOUw9PvZ7vQQGz39cRG//f5pWsY73U7efT8JTt78NP/zxe8bFQnDTFAq
YCOYCEHyFMafnx4gVr6//3+MMOnSqrQtu9xeo2yt1yp10d93vUGrDCs26Ejn5g6RNJNJJ3DV9sta
iMD9bZ8mY3fSLU/cwS5tpos+U56cOBf0o290XsEHv1HLFul9Zw6JU73MRZOVjdvYY4I3W2g7X9lU
15+6hObHmNfdw75OaSmm9IZxlB+HvnGXxGWLtCN6JXPYbjCP77ibv9UkXemhTbY5yCn3IUjslhXL
2pg9vai26aRKyfJh12PzNmW1K0VDQ3LHWt1PJW7Wti+7pCbZITMB+We9tol6v/h8UoeQUHZqTexh
h8P4ftX4i9J5tklEO6elagIdy9zUURzwmicnvOhtllNES0Eapk3R7jEvLNfxZiXm0ccR2SMhsX6Y
tWv2at1YvRQKiVRO7daeMVrSWvKOu4r1prntnP9ARkU+Zs2SXm/c2UmGHMNgExvZ0Ckf4LRmKha6
KDn1tgNjPQ19ZK20OlmrxUzidljHwUqx1bzq+62+dWqcv2a9DXJMRyK3macnz1B920xUrRfb5OwD
G3lGTkiYEVVK1Nv7HGF279LBD9Izhp8TNnUlj2AcmSLjLrVPaTHZnnTVkOSrkMsSlic2iuFaOcQu
a9qkSDLDrBzytKtMNq/Pitn+3C06l62105e+ZrnMmh5ryazgxcgRu1p9z65UZ9Gt72e+nENer1ci
jMyWgqYf6u+bXzgvfOPsIl3sTWUJ4Q8xv9ONbqKcpzUve8+6L8Q6VQyhKwbXk5t+3SKTYjbttevy
9rStti+6noci7mlfMLS1ZTqNXDZZw09rlmWSJAOTxvWLrF2bH7zdnEwXHQ9uXK42nX1suNclROgi
Y6K9ZFM4oNAuB2bTsjHxhveRyjZPeaVFV4Y5sGOO6rrs60lIn4liEoO0vDukMaoicyQUBvH7uib3
fGvENbhXSS2hcuhFV/V7i6XOplWiZK9LNu2fm20nZavBG9Qe43FOKStNuh52noeCYcIPa72P5b6z
tNzmpD3PTXcdfH3J+/swTOwcazPKxO+LpI6xcqq9v2QmbSpOF3TxJPSy7fN3TEV7TLPESL8MpBzy
zZ/YNjxivxapJ7skaBbvKN+WgqIkyqmBieNG+7xo+iSRjcNIRpGcLc1u8MIvnU+vRaM+MrEth9qR
wuquIElbZAx/GMFK702bi0No/cOAstdUN+lVCKuSMe2e4z4WtM3bIsFeSefixzmnt/0A0EK6/iVL
9ec4tFpqM8PwuLWVoLgYTPO1G3NV7Iok0uQ5u8L1sJ3Hhb9EPBerAoO4rFlLFdB+a7c5PbNNle24
RtgiTl4YHcxhs4G/GrZ8GXPydgt4f2yalMtkY/qdzfC4ymYWsA/TFg7i75XVU9LIkWMvx2XdyGls
Eh1K3ndTEdiwHmanxzLU7dt9h9gvIJrrXqpuS1WVxXX4EPeZ9JIsbmYyW3t/O2W09Li/HvRaX/MY
6hUOyaomHY4bHfuCLuR+X9F+j3aUFW1oXpYw68ugWDgh3PLjkHCUyEj4fJobEd/idghPtMb8ymhz
GuZBFUTMWbUQveibNuw0kRNEwCOb+T6UHRr6d160m5Fo2gYKSESbQzcKI6lJcUVY392D55BZ7p58
TpOYnTV4e7UFk96PzrVdMfo5u/jBzo8zGmpATgXYe2AAq1k1zp2XGRkMeFWmnNzEgJMqWLsdwz4M
coZgOWit8HlI26Xw+zaA/0fiCj1opqV3/KlpVH3Y5yGtiJrYSehcyTrbidyFrifAsJGoyjG8JMUw
6kn6Oh+PyTrbali3GjLh0si1F+TtbPL5Go2bK5Tv94dmRen1ktO6yhNAvXkNzbXuiS0bmy5zoVNE
H1olIFtsoU1Z6VfRfuFxF7dmW/JDwsb+pmF9XYhhlgvE5Y3r7acQz+sAO2fcniieKqV5ezNzfqcX
oyubwLv1sO5XPSLDbRamVCJbW1tQvfXl0O91YXg6ltnCSUmajvvD1O1Hn86FNR59nOoGXVTi9N3Q
YHbAXazvdgcA19Kp4uBNZPGppFxft4aBr47T7bhuQ2XTcb5dZnPoV1TSNZTJMED+Q6hkjDRVVCut
oum365qY7jAtCwG24EyBsL9wNzQPNYdEJNi7dmu+tlmkRbuu6OREbo9sc0Lina2jtLHLh2pW5C6n
4HpRzW95Ju5oks8XOqT+vGwofdcN5tX1+HXFWF/PaNUAA8tUCmzGYuneimxTR6N7fmLgeQ8GwaEl
Q/u7aaWL3DevrptpQgfhCDnlvBuvBdXJ3cTH7pKxbTkPA1w8GRtz203jfIeGBPbuRvwVZ4ZLPdXr
IdEacKNLb1qRv8+nqD8TbNSJuxT8cSGPFu27TPUMCa3tIpEuZRASqj4tvdvlss3m3iy2eTfsXfMY
N/e6tJB5SAi+2HSo37Zzbw4qJ4M04xKk5/xh3ebvn1zUiYikPXI/0iqnbDyTjk2lVl1XzhuyF+ND
UpjUuZuJqWs6hqxQyRwLqtSTccP8XmzM3fd9mK841hSCf9rPyQz0acJduKFsGatMG3+xYrInsFJd
tFPEUQJiZdd1Os9yTraLTkR3nSSQ2tuc52fej+tZx314doGkUvcxkTUOH2YtHrtmOgyWhsuKLYZQ
y6c7sdZb1XqhK68m8SGEPNxOQJNv1TB9wFk7SEFFqdLdSQSJ/gHFuq2SZtUnneT6ygKuvMuyZrva
585VrW42XZDMMCfDLtrPhqYIlx7Cgx3b2M5XKK+nd94jVLHYs6kYKSdXM25HXXrbhyuIpGEuOdfD
U88S1Zba5k+7zfUnHJL2JiN7Fs5+UGuF6LA/hZX2meyiA+x3DXvg2w7R5zf9OI4svYtLnkmumLsw
Jj5Ej9iJQn6/whkAo91Ucp8bHL2cnQLCGVXzOXC1vq6Uj9XSxaQc7YiNnHPUv92X0Zz2bAuvM57W
hxVP4qo3XXusUR4rBcPfRrGYS0Kxet0b/tKNS11MgS8nu4z80MTeXydN4A+eMl8JgP4iOkpwiZFl
RTS0bopBI3KK6boAv/Aa3VgIBlTygYn33fDd4F0AFEzooCHrTqxcXZ4fJkcoqzyzBgAVdd25Ztl2
tXlGL8Kpt1u72FMqFId7Wr8DlN8P89rTt7s15LnnM4Md6fH95Hf3CkEyeZnuiTq0RnQKqGaeXrjd
Pm5aFJ2FXO4ZgLMeKH/0ZrVX4H/zXcj8106szXlrtvq6E9oViHBdGqSJBPq4fJhzPRzSrP0seLZV
BOfLIVvXslHZhwaSuU6TMyPJhfE1KzIt6qMibj7OYSmnvb8eF2LgBhP3flqad8brgmt1AwkPqhGS
3oumLed6uF7Fet/0owzs27a7IuOTHHZe1bh+3mvFj9vk7qYsWU5G7E86Q2/bwVmpJuIOc4eSQwpE
swgJcB5DcIVSB6SbiMqlvpxGe1Tz3p4nt97Yjs7HTCxNlUEyKfgyfZud+wRc5Fy3SH+AcqSpUI/E
I/IQf2JApkwiuaCIp3IIO76t16autiUZSiVi91GrsZaxzd0h7lN+avnala1VrfR0+0oF6iQL0yQz
ILbSsQG2suPnLUe2iDgvIwBP1S7cH7NUFHQLlUlYPCRAOqakX6pEqP7Su/oVd/PFqCY/11BcFCjS
8Z3aTX2OAWdyyxtbjv06XHzveulDnV+WOTSHvmsR4Fo9FPs+zcVG6roaRGhPDKML2sDLaV/Pp5Xt
03WjUSNTxtaiT+xXrGIqcbdJ1lNXWTatJdlDf20WuhZGQCWzjVnjgD5kvIg+PCUYdzcjQvQWAPnj
5I19N3WsPhJPgHDFfriImJ72XW8lvAR5ffCmXIE2X89w59Lmfrw0TSuzZGikFdvd4rL8pEP6flAE
g1/nJ5uLUtOlSFN6Hmujytp228H0+aMHVMkp4tfYxhYqs5VLFuHCbdMs1cwUBaq8uUPYEcCoXrqS
KbSf5nz6igz3cMuoLcU2ZdeYpPVtlsXPGVfjKQGQFnUolaUVZH6k1A2L1p1aR/0BqihRhI3qY53y
YudUVQzh/WDTxJw2KAVKS3J7GuL8IaX7UowGhVPu/CHLlfowoH74kjc3beaxlTMPGay0rldTH0Pp
OXD4ulO+GPL6AVL9eoipucYBPuzmFfJNfcobMAletVwFqsyiwaTTB2Y6yHRNS4GqmJMWwNiSsADL
zg+Bw3sEj8eB9vFge/o4dB2Wvgv9uTFhuUKLD1CJsknynkBuBKIhbFv02F020R1IL1Ql9m46NGoH
9p0P76cGVSiZbVmP9cmurpZp7bvSTZOvcDNf2tC5EoVsKBNi+9JEMhwQWtRx75ZdbilsHpD/TIgq
6OSnSxc5k2vSstM+OSO3zraS4OkuDrM99fsiTmr0+hQ7VwPV5vt5WNr7cZ8hMAUw5r1yzRTP3dbz
ou1aX7So+7YpejeGWipvKjqVi1oxUMakOwUzqlPv/Cc7Y1TQkX4xcMRywD0vA4DEdZ+9Fe1zgFIW
FAsW4NLxOe+S0uAaUvH8qefrVvDxS9/N+rQTfQpDAJFnnYtk4t+0H78gQVaYAoUyGZcPvTakCPXw
Vm0n3ASwPP9It+xrOlNbcpypavV5LkOstyLYTAEMdwwKcLuf6QzBGGi7FgTRthrH3V9Ax1qP62Co
XCb7KRHjXKJ1nQ9ZnekyWVgD5TDGEC87u9iR83ISOp7bBDspIpSpuQnv+KDmihIjG24BCt0m+2Z5
l9icSpwto0QmfGWhu2Frdr8rE8t+mlpIjIpUqJuOGcXVzlnVp3l6Etj7E++atOh5BAUJGBvJFD4p
rUcFS/pdJnz91HB+rXNbJJZUwLITGUi+A6OcaTEDTwX9BgxVr9NadKO7Gvxjlvd9ua4u3BEQsgDq
dlumWF8NNeOFUXlXJibu56hHJA0Z9RUet7xECgGbcRYKlRlB3RwpYveraKC83y7YmKyKXW/LDZm7
VbnbcQ63zbBA1QdpMzMtCANjKOpahEtbm6YUYfuh3V2tQweuv/CqbQB3eU7ft5TcKBBwJGdqARME
JPdoYuEVziqV7O3JQPFd2rjFB8zq28FCDo75Sbls/jqTzkpi4nSzgPhzQqh79XrwRWeS7mL2XpU5
20GmQHCaGQosWTf569TvIAYN0/OqAtQWHdxV61N0wSjhl5G6FFQW9IwTDKiU6l0KrVY5zekgW03G
o8aRFC3bqVQcu6qjDih/67fbek/yMg/gDlBl9DfA27+XoPQdrHmfZcsh9rW/EfuOQPxo1qpGBu5i
6+aCYvJezPVNGCBha/ZcG3dkHXoYoQQ/Gd8+sOBAfEyGB6s8vSJDPMexuc/0lEg8jpfo7aFhzSPh
ybdk9P0BD5qWdte2GNY1yHS2U0VTHaBu4/zomlhq95G3MT0o0r3b+OzKnY93Jotfh2x+YUpPRe15
UihFJtnNJiswhhzK3NEQWk7b/laP23WDxckl08Wk4SkbIQXsMazH2GxrpbYuAQ1jGcs+3afDOAEK
EKh2Zb7jzxSj6ZgSdOdU9mWIBAFv7ppyC1rO812Wsk12LPfFPhkQlpb4uho6FU3aTLIfw1Mc6isu
NiKpbanM8rotFwN8iGz1fhx1FCXNaDy1Gc0Py9o8DXQ4BLUpSVJzsZYe5470xZqu5GGrnSgWyN5y
TJp71/aQDjP0ec2GL5zndyBAp6UVQ1uuzXIYMSpj1nhJ1Figzt8jvz6C2hAkm2crt6kdZcobCFZe
p5LECOln7+tjH6dbv7JiEx+j1q+2Nh4KfzrIWo13OQdEaIgY7kjO0YHiwRxVCiLKTpoS1OBFJtEd
9dyOB+6a/ADYAJUDFJPKRtkge5W0/mYZulbi3rxsxD821h22jjzFsXeS1BkUQSkBObAVJwsiS0kR
yOSQnU3phnEv1pjdDu32hbL86xKhzNwW8dDnWSxWMQtw0H0uQ7N6iXIgjIMAnbI2cS0m4g9RQ87K
Onb2DdqKHduHzCWtVIlpKk3BvYfOvxtAQSnyiegqRr5I5LsVtEyzFBsGAbimHS5sjbTkg/mAQvKl
T7tR1ltL3w90foRiLC/nhQtJ++6t0eid3tMv3k/PYtrKBuem4HTdJI7tCuir6mIWxMqVim8iEUFm
fh4lVt3BhvGWRz+UW8PbEqTptmjxdI9gIsi3pC7nfjzW4M0TW0EK5RE0OFiumKYuypBuTZXEiCtq
ewYMvE8KuqMGPD5rpUM1+I1B39JaC0laNhZTBuKjoBMcS3euWCdQSRTxH3uSQmqnUG9DyUNm85qi
kALW6RpUMzMUYw3EvUnQaQHJFKpEgLuclGnjsdwzjIs5z+lBdbUvXBc7GWNuQMlFr6Jbz8iA2jhv
kCbwXb31ZyuWpyaLoSA7fWwF0UVK1W3sJmmROi2bvxochNyOzVYkPphCQ2K/7bWuTyxL4NnUJYdx
hRgWo4oHlWR5lYMyVbBOs4LFKRRi6x9Ai5CLB7xJ53MXLX9Ui72C2uorFM3h2CbX67YeVW7v2ib9
sPUxvVrX5rtOXF82YMxuAL2zfcZzd1Fs/bQ0YC7z1JL8YzYuX9a05o+jt7oUYhcXnECO0Wl99kZ1
RQrgU6i49Mc+ibM0LKWlE9MJZ/tx8/yRkfSr9/ix75w6QSOphNvKTjsCpVC/ZECcZjVAI2PoS2Lj
F28dl2NHPkGFOELHgrASmT2TIF71pW8mW4Dvl4HTi+Pz8wwpr8xJv10yaF8de0zYOTWBSKgd2Inj
cBtAwHvqdqB3ZrT3cUEgxA/vs0Dvsxl9YlRkcu6RrkjioSMxg1TK2P5NJd7c1CsCOyxfMq3XIluX
RCZZrQuh6r5SLVNgwMgP254ZmaHUXoGOfrUN+VVK8+spzXDRiv2z3lGQRKtcagE5cBRjDzCHzIvY
wxZlbdXBcnabCtJJV/f32+KhCZNiiZfmva7Tu3FJ77auuQNKt1WrSwqWhf00jezWAyuSE2uNdMmc
QpLhUbbBj6cMqIREnWtl3mKofQK+X5d2h8WVpEF15dK6ktWtA+fKI2SWvC+VE1RuPAxFkrn8QYEM
USxT0Lc6MdDdhrbob93c/2g/Pus52rZRv/XR//j5j5vfm/M/pv3r+fdO/L9+3c4vIMbYlxd/8zT/
+c3v6/3x6r+6yd/7sn9s5k993n/29P969I++6fe5Pxqm7/Vfd5n/p5d+b8j+9w/9b3vOP1b70fD+
qy/8r/5e4F9G/O9b/i/X9z+d/Td7/PgTjX/8XwAAAP//</cx:binary>
              </cx:geoCache>
            </cx:geography>
          </cx:layoutPr>
        </cx:series>
      </cx:plotAreaRegion>
    </cx:plotArea>
  </cx:chart>
  <cx:spPr>
    <a:noFill/>
    <a:ln>
      <a:noFill/>
    </a:ln>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0.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a-E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0BF4B-0D20-42C3-B4A1-86D4F3162BF9}" type="datetimeFigureOut">
              <a:rPr lang="aa-ET" smtClean="0"/>
              <a:t>11/09/2024</a:t>
            </a:fld>
            <a:endParaRPr lang="aa-E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a-E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a-E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A7CF85-D359-4199-98A2-0D421BC03371}" type="slidenum">
              <a:rPr lang="aa-ET" smtClean="0"/>
              <a:t>‹#›</a:t>
            </a:fld>
            <a:endParaRPr lang="aa-ET"/>
          </a:p>
        </p:txBody>
      </p:sp>
    </p:spTree>
    <p:extLst>
      <p:ext uri="{BB962C8B-B14F-4D97-AF65-F5344CB8AC3E}">
        <p14:creationId xmlns:p14="http://schemas.microsoft.com/office/powerpoint/2010/main" val="265991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AF0AC5-36D2-51D2-5932-88E1FF692C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a-ET"/>
          </a:p>
        </p:txBody>
      </p:sp>
      <p:sp>
        <p:nvSpPr>
          <p:cNvPr id="3" name="Subtitle 2">
            <a:extLst>
              <a:ext uri="{FF2B5EF4-FFF2-40B4-BE49-F238E27FC236}">
                <a16:creationId xmlns:a16="http://schemas.microsoft.com/office/drawing/2014/main" xmlns="" id="{8BC46231-35B9-18EA-B2FF-A8BE18301E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a-ET"/>
          </a:p>
        </p:txBody>
      </p:sp>
      <p:sp>
        <p:nvSpPr>
          <p:cNvPr id="4" name="Date Placeholder 3">
            <a:extLst>
              <a:ext uri="{FF2B5EF4-FFF2-40B4-BE49-F238E27FC236}">
                <a16:creationId xmlns:a16="http://schemas.microsoft.com/office/drawing/2014/main" xmlns="" id="{1A13F250-BA75-EFE9-BF42-B5E9EBC13DD7}"/>
              </a:ext>
            </a:extLst>
          </p:cNvPr>
          <p:cNvSpPr>
            <a:spLocks noGrp="1"/>
          </p:cNvSpPr>
          <p:nvPr>
            <p:ph type="dt" sz="half" idx="10"/>
          </p:nvPr>
        </p:nvSpPr>
        <p:spPr/>
        <p:txBody>
          <a:bodyPr/>
          <a:lstStyle/>
          <a:p>
            <a:fld id="{2F1A1258-302B-4435-AE45-7CDF57210BB3}" type="datetime8">
              <a:rPr lang="aa-ET" smtClean="0"/>
              <a:t>11/09/2024 2:56 carra</a:t>
            </a:fld>
            <a:endParaRPr lang="aa-ET"/>
          </a:p>
        </p:txBody>
      </p:sp>
      <p:sp>
        <p:nvSpPr>
          <p:cNvPr id="5" name="Footer Placeholder 4">
            <a:extLst>
              <a:ext uri="{FF2B5EF4-FFF2-40B4-BE49-F238E27FC236}">
                <a16:creationId xmlns:a16="http://schemas.microsoft.com/office/drawing/2014/main" xmlns="" id="{E20F3E0B-6F23-86EA-F29B-C25D7521FB8E}"/>
              </a:ext>
            </a:extLst>
          </p:cNvPr>
          <p:cNvSpPr>
            <a:spLocks noGrp="1"/>
          </p:cNvSpPr>
          <p:nvPr>
            <p:ph type="ftr" sz="quarter" idx="11"/>
          </p:nvPr>
        </p:nvSpPr>
        <p:spPr/>
        <p:txBody>
          <a:bodyPr/>
          <a:lstStyle/>
          <a:p>
            <a:endParaRPr lang="aa-ET"/>
          </a:p>
        </p:txBody>
      </p:sp>
      <p:sp>
        <p:nvSpPr>
          <p:cNvPr id="6" name="Slide Number Placeholder 5">
            <a:extLst>
              <a:ext uri="{FF2B5EF4-FFF2-40B4-BE49-F238E27FC236}">
                <a16:creationId xmlns:a16="http://schemas.microsoft.com/office/drawing/2014/main" xmlns="" id="{2F3ACA1A-A497-6682-6009-AFE6B51CFF50}"/>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1767823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043300-3C96-5C92-8D98-04E5E6F93A16}"/>
              </a:ext>
            </a:extLst>
          </p:cNvPr>
          <p:cNvSpPr>
            <a:spLocks noGrp="1"/>
          </p:cNvSpPr>
          <p:nvPr>
            <p:ph type="title"/>
          </p:nvPr>
        </p:nvSpPr>
        <p:spPr/>
        <p:txBody>
          <a:bodyPr/>
          <a:lstStyle/>
          <a:p>
            <a:r>
              <a:rPr lang="en-US"/>
              <a:t>Click to edit Master title style</a:t>
            </a:r>
            <a:endParaRPr lang="aa-ET"/>
          </a:p>
        </p:txBody>
      </p:sp>
      <p:sp>
        <p:nvSpPr>
          <p:cNvPr id="3" name="Vertical Text Placeholder 2">
            <a:extLst>
              <a:ext uri="{FF2B5EF4-FFF2-40B4-BE49-F238E27FC236}">
                <a16:creationId xmlns:a16="http://schemas.microsoft.com/office/drawing/2014/main" xmlns="" id="{A391D8E4-DE06-C0C8-405A-03A463D61F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Date Placeholder 3">
            <a:extLst>
              <a:ext uri="{FF2B5EF4-FFF2-40B4-BE49-F238E27FC236}">
                <a16:creationId xmlns:a16="http://schemas.microsoft.com/office/drawing/2014/main" xmlns="" id="{0D0C6E99-4CBA-9074-073C-C223BB274751}"/>
              </a:ext>
            </a:extLst>
          </p:cNvPr>
          <p:cNvSpPr>
            <a:spLocks noGrp="1"/>
          </p:cNvSpPr>
          <p:nvPr>
            <p:ph type="dt" sz="half" idx="10"/>
          </p:nvPr>
        </p:nvSpPr>
        <p:spPr/>
        <p:txBody>
          <a:bodyPr/>
          <a:lstStyle/>
          <a:p>
            <a:fld id="{2ED931C0-281B-4CE1-BA11-5225FDA621CD}" type="datetime8">
              <a:rPr lang="aa-ET" smtClean="0"/>
              <a:t>11/09/2024 2:56 carra</a:t>
            </a:fld>
            <a:endParaRPr lang="aa-ET"/>
          </a:p>
        </p:txBody>
      </p:sp>
      <p:sp>
        <p:nvSpPr>
          <p:cNvPr id="5" name="Footer Placeholder 4">
            <a:extLst>
              <a:ext uri="{FF2B5EF4-FFF2-40B4-BE49-F238E27FC236}">
                <a16:creationId xmlns:a16="http://schemas.microsoft.com/office/drawing/2014/main" xmlns="" id="{8A63DD7D-974B-3091-208B-926C73C1DA0B}"/>
              </a:ext>
            </a:extLst>
          </p:cNvPr>
          <p:cNvSpPr>
            <a:spLocks noGrp="1"/>
          </p:cNvSpPr>
          <p:nvPr>
            <p:ph type="ftr" sz="quarter" idx="11"/>
          </p:nvPr>
        </p:nvSpPr>
        <p:spPr/>
        <p:txBody>
          <a:bodyPr/>
          <a:lstStyle/>
          <a:p>
            <a:endParaRPr lang="aa-ET"/>
          </a:p>
        </p:txBody>
      </p:sp>
      <p:sp>
        <p:nvSpPr>
          <p:cNvPr id="6" name="Slide Number Placeholder 5">
            <a:extLst>
              <a:ext uri="{FF2B5EF4-FFF2-40B4-BE49-F238E27FC236}">
                <a16:creationId xmlns:a16="http://schemas.microsoft.com/office/drawing/2014/main" xmlns="" id="{B10D3DCF-2FEC-12FA-AE54-BB975F0579CF}"/>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31400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A0559AB-FE53-65C8-DC67-3052B0497A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a-ET"/>
          </a:p>
        </p:txBody>
      </p:sp>
      <p:sp>
        <p:nvSpPr>
          <p:cNvPr id="3" name="Vertical Text Placeholder 2">
            <a:extLst>
              <a:ext uri="{FF2B5EF4-FFF2-40B4-BE49-F238E27FC236}">
                <a16:creationId xmlns:a16="http://schemas.microsoft.com/office/drawing/2014/main" xmlns="" id="{34A45E21-DF1E-43F1-4B28-DCF5FF2BD6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Date Placeholder 3">
            <a:extLst>
              <a:ext uri="{FF2B5EF4-FFF2-40B4-BE49-F238E27FC236}">
                <a16:creationId xmlns:a16="http://schemas.microsoft.com/office/drawing/2014/main" xmlns="" id="{6A7F6430-3503-2DE2-A9CD-B124FD6CF767}"/>
              </a:ext>
            </a:extLst>
          </p:cNvPr>
          <p:cNvSpPr>
            <a:spLocks noGrp="1"/>
          </p:cNvSpPr>
          <p:nvPr>
            <p:ph type="dt" sz="half" idx="10"/>
          </p:nvPr>
        </p:nvSpPr>
        <p:spPr/>
        <p:txBody>
          <a:bodyPr/>
          <a:lstStyle/>
          <a:p>
            <a:fld id="{71B41E71-9BE0-4452-893C-67E548D23CF0}" type="datetime8">
              <a:rPr lang="aa-ET" smtClean="0"/>
              <a:t>11/09/2024 2:56 carra</a:t>
            </a:fld>
            <a:endParaRPr lang="aa-ET"/>
          </a:p>
        </p:txBody>
      </p:sp>
      <p:sp>
        <p:nvSpPr>
          <p:cNvPr id="5" name="Footer Placeholder 4">
            <a:extLst>
              <a:ext uri="{FF2B5EF4-FFF2-40B4-BE49-F238E27FC236}">
                <a16:creationId xmlns:a16="http://schemas.microsoft.com/office/drawing/2014/main" xmlns="" id="{9F7195EB-F50B-1E17-4BB5-F88B3F60F68B}"/>
              </a:ext>
            </a:extLst>
          </p:cNvPr>
          <p:cNvSpPr>
            <a:spLocks noGrp="1"/>
          </p:cNvSpPr>
          <p:nvPr>
            <p:ph type="ftr" sz="quarter" idx="11"/>
          </p:nvPr>
        </p:nvSpPr>
        <p:spPr/>
        <p:txBody>
          <a:bodyPr/>
          <a:lstStyle/>
          <a:p>
            <a:endParaRPr lang="aa-ET"/>
          </a:p>
        </p:txBody>
      </p:sp>
      <p:sp>
        <p:nvSpPr>
          <p:cNvPr id="6" name="Slide Number Placeholder 5">
            <a:extLst>
              <a:ext uri="{FF2B5EF4-FFF2-40B4-BE49-F238E27FC236}">
                <a16:creationId xmlns:a16="http://schemas.microsoft.com/office/drawing/2014/main" xmlns="" id="{D83D9EB8-CD1A-0680-B61E-4614B3AE2E2F}"/>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2044037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A3132B-EC31-3384-AED6-4154CD4B6934}"/>
              </a:ext>
            </a:extLst>
          </p:cNvPr>
          <p:cNvSpPr>
            <a:spLocks noGrp="1"/>
          </p:cNvSpPr>
          <p:nvPr>
            <p:ph type="title"/>
          </p:nvPr>
        </p:nvSpPr>
        <p:spPr/>
        <p:txBody>
          <a:bodyPr/>
          <a:lstStyle/>
          <a:p>
            <a:r>
              <a:rPr lang="en-US"/>
              <a:t>Click to edit Master title style</a:t>
            </a:r>
            <a:endParaRPr lang="aa-ET"/>
          </a:p>
        </p:txBody>
      </p:sp>
      <p:sp>
        <p:nvSpPr>
          <p:cNvPr id="3" name="Content Placeholder 2">
            <a:extLst>
              <a:ext uri="{FF2B5EF4-FFF2-40B4-BE49-F238E27FC236}">
                <a16:creationId xmlns:a16="http://schemas.microsoft.com/office/drawing/2014/main" xmlns="" id="{71E80172-3796-7016-88BE-E09CF843A6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Date Placeholder 3">
            <a:extLst>
              <a:ext uri="{FF2B5EF4-FFF2-40B4-BE49-F238E27FC236}">
                <a16:creationId xmlns:a16="http://schemas.microsoft.com/office/drawing/2014/main" xmlns="" id="{EA086BAC-C54D-3343-CACB-A62D49767BFF}"/>
              </a:ext>
            </a:extLst>
          </p:cNvPr>
          <p:cNvSpPr>
            <a:spLocks noGrp="1"/>
          </p:cNvSpPr>
          <p:nvPr>
            <p:ph type="dt" sz="half" idx="10"/>
          </p:nvPr>
        </p:nvSpPr>
        <p:spPr/>
        <p:txBody>
          <a:bodyPr/>
          <a:lstStyle/>
          <a:p>
            <a:fld id="{A381CBD0-7949-4462-AA72-19B1FCD851B5}" type="datetime8">
              <a:rPr lang="aa-ET" smtClean="0"/>
              <a:t>11/09/2024 2:56 carra</a:t>
            </a:fld>
            <a:endParaRPr lang="aa-ET"/>
          </a:p>
        </p:txBody>
      </p:sp>
      <p:sp>
        <p:nvSpPr>
          <p:cNvPr id="5" name="Footer Placeholder 4">
            <a:extLst>
              <a:ext uri="{FF2B5EF4-FFF2-40B4-BE49-F238E27FC236}">
                <a16:creationId xmlns:a16="http://schemas.microsoft.com/office/drawing/2014/main" xmlns="" id="{C47BE364-E71C-4B93-ECB7-D6201E9FA8C1}"/>
              </a:ext>
            </a:extLst>
          </p:cNvPr>
          <p:cNvSpPr>
            <a:spLocks noGrp="1"/>
          </p:cNvSpPr>
          <p:nvPr>
            <p:ph type="ftr" sz="quarter" idx="11"/>
          </p:nvPr>
        </p:nvSpPr>
        <p:spPr/>
        <p:txBody>
          <a:bodyPr/>
          <a:lstStyle/>
          <a:p>
            <a:endParaRPr lang="aa-ET"/>
          </a:p>
        </p:txBody>
      </p:sp>
      <p:sp>
        <p:nvSpPr>
          <p:cNvPr id="6" name="Slide Number Placeholder 5">
            <a:extLst>
              <a:ext uri="{FF2B5EF4-FFF2-40B4-BE49-F238E27FC236}">
                <a16:creationId xmlns:a16="http://schemas.microsoft.com/office/drawing/2014/main" xmlns="" id="{7C78D5C0-A941-F730-2483-4020305C9EF5}"/>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4186946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5BB46F-8B27-5D1C-605A-4E5EC43B86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a-ET"/>
          </a:p>
        </p:txBody>
      </p:sp>
      <p:sp>
        <p:nvSpPr>
          <p:cNvPr id="3" name="Text Placeholder 2">
            <a:extLst>
              <a:ext uri="{FF2B5EF4-FFF2-40B4-BE49-F238E27FC236}">
                <a16:creationId xmlns:a16="http://schemas.microsoft.com/office/drawing/2014/main" xmlns="" id="{2E7B7FA8-933A-9A44-5AD4-622515D3BB6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5CAF33A-375D-3C4C-8D30-BCA61B57BD28}"/>
              </a:ext>
            </a:extLst>
          </p:cNvPr>
          <p:cNvSpPr>
            <a:spLocks noGrp="1"/>
          </p:cNvSpPr>
          <p:nvPr>
            <p:ph type="dt" sz="half" idx="10"/>
          </p:nvPr>
        </p:nvSpPr>
        <p:spPr/>
        <p:txBody>
          <a:bodyPr/>
          <a:lstStyle/>
          <a:p>
            <a:fld id="{2B1BA6A3-A0F6-46BB-9E7E-AF4E4CB49B7B}" type="datetime8">
              <a:rPr lang="aa-ET" smtClean="0"/>
              <a:t>11/09/2024 2:56 carra</a:t>
            </a:fld>
            <a:endParaRPr lang="aa-ET"/>
          </a:p>
        </p:txBody>
      </p:sp>
      <p:sp>
        <p:nvSpPr>
          <p:cNvPr id="5" name="Footer Placeholder 4">
            <a:extLst>
              <a:ext uri="{FF2B5EF4-FFF2-40B4-BE49-F238E27FC236}">
                <a16:creationId xmlns:a16="http://schemas.microsoft.com/office/drawing/2014/main" xmlns="" id="{8D5E5708-8075-1E2E-E732-40FCDBA78AFF}"/>
              </a:ext>
            </a:extLst>
          </p:cNvPr>
          <p:cNvSpPr>
            <a:spLocks noGrp="1"/>
          </p:cNvSpPr>
          <p:nvPr>
            <p:ph type="ftr" sz="quarter" idx="11"/>
          </p:nvPr>
        </p:nvSpPr>
        <p:spPr/>
        <p:txBody>
          <a:bodyPr/>
          <a:lstStyle/>
          <a:p>
            <a:endParaRPr lang="aa-ET"/>
          </a:p>
        </p:txBody>
      </p:sp>
      <p:sp>
        <p:nvSpPr>
          <p:cNvPr id="6" name="Slide Number Placeholder 5">
            <a:extLst>
              <a:ext uri="{FF2B5EF4-FFF2-40B4-BE49-F238E27FC236}">
                <a16:creationId xmlns:a16="http://schemas.microsoft.com/office/drawing/2014/main" xmlns="" id="{EA1E0794-8DF8-C6A9-3E48-B66AD951B32B}"/>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25006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4EF558-8EB9-1225-D5DD-03A456AEC7B6}"/>
              </a:ext>
            </a:extLst>
          </p:cNvPr>
          <p:cNvSpPr>
            <a:spLocks noGrp="1"/>
          </p:cNvSpPr>
          <p:nvPr>
            <p:ph type="title"/>
          </p:nvPr>
        </p:nvSpPr>
        <p:spPr/>
        <p:txBody>
          <a:bodyPr/>
          <a:lstStyle/>
          <a:p>
            <a:r>
              <a:rPr lang="en-US"/>
              <a:t>Click to edit Master title style</a:t>
            </a:r>
            <a:endParaRPr lang="aa-ET"/>
          </a:p>
        </p:txBody>
      </p:sp>
      <p:sp>
        <p:nvSpPr>
          <p:cNvPr id="3" name="Content Placeholder 2">
            <a:extLst>
              <a:ext uri="{FF2B5EF4-FFF2-40B4-BE49-F238E27FC236}">
                <a16:creationId xmlns:a16="http://schemas.microsoft.com/office/drawing/2014/main" xmlns="" id="{B027CD69-64B7-A4C3-0E7B-A56334F7FC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Content Placeholder 3">
            <a:extLst>
              <a:ext uri="{FF2B5EF4-FFF2-40B4-BE49-F238E27FC236}">
                <a16:creationId xmlns:a16="http://schemas.microsoft.com/office/drawing/2014/main" xmlns="" id="{F7FEAC48-6383-7C33-397D-20DF397050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5" name="Date Placeholder 4">
            <a:extLst>
              <a:ext uri="{FF2B5EF4-FFF2-40B4-BE49-F238E27FC236}">
                <a16:creationId xmlns:a16="http://schemas.microsoft.com/office/drawing/2014/main" xmlns="" id="{B550FD90-4C6B-E207-3670-4F0DA404054E}"/>
              </a:ext>
            </a:extLst>
          </p:cNvPr>
          <p:cNvSpPr>
            <a:spLocks noGrp="1"/>
          </p:cNvSpPr>
          <p:nvPr>
            <p:ph type="dt" sz="half" idx="10"/>
          </p:nvPr>
        </p:nvSpPr>
        <p:spPr/>
        <p:txBody>
          <a:bodyPr/>
          <a:lstStyle/>
          <a:p>
            <a:fld id="{7074B7F2-31CC-4AAD-9C61-F1DA20DBBD8B}" type="datetime8">
              <a:rPr lang="aa-ET" smtClean="0"/>
              <a:t>11/09/2024 2:56 carra</a:t>
            </a:fld>
            <a:endParaRPr lang="aa-ET"/>
          </a:p>
        </p:txBody>
      </p:sp>
      <p:sp>
        <p:nvSpPr>
          <p:cNvPr id="6" name="Footer Placeholder 5">
            <a:extLst>
              <a:ext uri="{FF2B5EF4-FFF2-40B4-BE49-F238E27FC236}">
                <a16:creationId xmlns:a16="http://schemas.microsoft.com/office/drawing/2014/main" xmlns="" id="{890DFEC1-C79D-601F-3E60-518EC48148A0}"/>
              </a:ext>
            </a:extLst>
          </p:cNvPr>
          <p:cNvSpPr>
            <a:spLocks noGrp="1"/>
          </p:cNvSpPr>
          <p:nvPr>
            <p:ph type="ftr" sz="quarter" idx="11"/>
          </p:nvPr>
        </p:nvSpPr>
        <p:spPr/>
        <p:txBody>
          <a:bodyPr/>
          <a:lstStyle/>
          <a:p>
            <a:endParaRPr lang="aa-ET"/>
          </a:p>
        </p:txBody>
      </p:sp>
      <p:sp>
        <p:nvSpPr>
          <p:cNvPr id="7" name="Slide Number Placeholder 6">
            <a:extLst>
              <a:ext uri="{FF2B5EF4-FFF2-40B4-BE49-F238E27FC236}">
                <a16:creationId xmlns:a16="http://schemas.microsoft.com/office/drawing/2014/main" xmlns="" id="{44B43440-D3F0-591D-FA72-EA91617FA4D9}"/>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87002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2A9E91-52AE-6D2B-E076-6DB022A42DEF}"/>
              </a:ext>
            </a:extLst>
          </p:cNvPr>
          <p:cNvSpPr>
            <a:spLocks noGrp="1"/>
          </p:cNvSpPr>
          <p:nvPr>
            <p:ph type="title"/>
          </p:nvPr>
        </p:nvSpPr>
        <p:spPr>
          <a:xfrm>
            <a:off x="839788" y="365125"/>
            <a:ext cx="10515600" cy="1325563"/>
          </a:xfrm>
        </p:spPr>
        <p:txBody>
          <a:bodyPr/>
          <a:lstStyle/>
          <a:p>
            <a:r>
              <a:rPr lang="en-US"/>
              <a:t>Click to edit Master title style</a:t>
            </a:r>
            <a:endParaRPr lang="aa-ET"/>
          </a:p>
        </p:txBody>
      </p:sp>
      <p:sp>
        <p:nvSpPr>
          <p:cNvPr id="3" name="Text Placeholder 2">
            <a:extLst>
              <a:ext uri="{FF2B5EF4-FFF2-40B4-BE49-F238E27FC236}">
                <a16:creationId xmlns:a16="http://schemas.microsoft.com/office/drawing/2014/main" xmlns="" id="{9F730347-06E8-27AF-D36E-47C455FF2A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C0AF76E-CF41-3419-8B30-B3EEC3C6F4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5" name="Text Placeholder 4">
            <a:extLst>
              <a:ext uri="{FF2B5EF4-FFF2-40B4-BE49-F238E27FC236}">
                <a16:creationId xmlns:a16="http://schemas.microsoft.com/office/drawing/2014/main" xmlns="" id="{D2518C46-8127-BB51-CC35-7F339C91E5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D942B3B2-D9DF-B024-1F0D-93437F0FD2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7" name="Date Placeholder 6">
            <a:extLst>
              <a:ext uri="{FF2B5EF4-FFF2-40B4-BE49-F238E27FC236}">
                <a16:creationId xmlns:a16="http://schemas.microsoft.com/office/drawing/2014/main" xmlns="" id="{9E8EFD65-81AE-4460-CF1F-F1F9A9F301AF}"/>
              </a:ext>
            </a:extLst>
          </p:cNvPr>
          <p:cNvSpPr>
            <a:spLocks noGrp="1"/>
          </p:cNvSpPr>
          <p:nvPr>
            <p:ph type="dt" sz="half" idx="10"/>
          </p:nvPr>
        </p:nvSpPr>
        <p:spPr/>
        <p:txBody>
          <a:bodyPr/>
          <a:lstStyle/>
          <a:p>
            <a:fld id="{728F26F4-1AC7-43A1-A930-A5D2D44C58A5}" type="datetime8">
              <a:rPr lang="aa-ET" smtClean="0"/>
              <a:t>11/09/2024 2:56 carra</a:t>
            </a:fld>
            <a:endParaRPr lang="aa-ET"/>
          </a:p>
        </p:txBody>
      </p:sp>
      <p:sp>
        <p:nvSpPr>
          <p:cNvPr id="8" name="Footer Placeholder 7">
            <a:extLst>
              <a:ext uri="{FF2B5EF4-FFF2-40B4-BE49-F238E27FC236}">
                <a16:creationId xmlns:a16="http://schemas.microsoft.com/office/drawing/2014/main" xmlns="" id="{C9486F00-4CB2-F5B4-C2E9-3C02DA420FE6}"/>
              </a:ext>
            </a:extLst>
          </p:cNvPr>
          <p:cNvSpPr>
            <a:spLocks noGrp="1"/>
          </p:cNvSpPr>
          <p:nvPr>
            <p:ph type="ftr" sz="quarter" idx="11"/>
          </p:nvPr>
        </p:nvSpPr>
        <p:spPr/>
        <p:txBody>
          <a:bodyPr/>
          <a:lstStyle/>
          <a:p>
            <a:endParaRPr lang="aa-ET"/>
          </a:p>
        </p:txBody>
      </p:sp>
      <p:sp>
        <p:nvSpPr>
          <p:cNvPr id="9" name="Slide Number Placeholder 8">
            <a:extLst>
              <a:ext uri="{FF2B5EF4-FFF2-40B4-BE49-F238E27FC236}">
                <a16:creationId xmlns:a16="http://schemas.microsoft.com/office/drawing/2014/main" xmlns="" id="{24456DC6-D33B-5A3A-DB89-F5479A34B357}"/>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1149407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38BEB6-0C9B-7080-0305-11ECA449D3DD}"/>
              </a:ext>
            </a:extLst>
          </p:cNvPr>
          <p:cNvSpPr>
            <a:spLocks noGrp="1"/>
          </p:cNvSpPr>
          <p:nvPr>
            <p:ph type="title"/>
          </p:nvPr>
        </p:nvSpPr>
        <p:spPr/>
        <p:txBody>
          <a:bodyPr/>
          <a:lstStyle/>
          <a:p>
            <a:r>
              <a:rPr lang="en-US"/>
              <a:t>Click to edit Master title style</a:t>
            </a:r>
            <a:endParaRPr lang="aa-ET"/>
          </a:p>
        </p:txBody>
      </p:sp>
      <p:sp>
        <p:nvSpPr>
          <p:cNvPr id="3" name="Date Placeholder 2">
            <a:extLst>
              <a:ext uri="{FF2B5EF4-FFF2-40B4-BE49-F238E27FC236}">
                <a16:creationId xmlns:a16="http://schemas.microsoft.com/office/drawing/2014/main" xmlns="" id="{D25E1141-D02F-373B-0C26-2C9546791732}"/>
              </a:ext>
            </a:extLst>
          </p:cNvPr>
          <p:cNvSpPr>
            <a:spLocks noGrp="1"/>
          </p:cNvSpPr>
          <p:nvPr>
            <p:ph type="dt" sz="half" idx="10"/>
          </p:nvPr>
        </p:nvSpPr>
        <p:spPr/>
        <p:txBody>
          <a:bodyPr/>
          <a:lstStyle/>
          <a:p>
            <a:fld id="{4BF283FB-67AF-43DE-AD96-BA9F9D09FD36}" type="datetime8">
              <a:rPr lang="aa-ET" smtClean="0"/>
              <a:t>11/09/2024 2:56 carra</a:t>
            </a:fld>
            <a:endParaRPr lang="aa-ET"/>
          </a:p>
        </p:txBody>
      </p:sp>
      <p:sp>
        <p:nvSpPr>
          <p:cNvPr id="4" name="Footer Placeholder 3">
            <a:extLst>
              <a:ext uri="{FF2B5EF4-FFF2-40B4-BE49-F238E27FC236}">
                <a16:creationId xmlns:a16="http://schemas.microsoft.com/office/drawing/2014/main" xmlns="" id="{78BAC15E-B090-27B4-DA32-4DABF39D3EAE}"/>
              </a:ext>
            </a:extLst>
          </p:cNvPr>
          <p:cNvSpPr>
            <a:spLocks noGrp="1"/>
          </p:cNvSpPr>
          <p:nvPr>
            <p:ph type="ftr" sz="quarter" idx="11"/>
          </p:nvPr>
        </p:nvSpPr>
        <p:spPr/>
        <p:txBody>
          <a:bodyPr/>
          <a:lstStyle/>
          <a:p>
            <a:endParaRPr lang="aa-ET"/>
          </a:p>
        </p:txBody>
      </p:sp>
      <p:sp>
        <p:nvSpPr>
          <p:cNvPr id="5" name="Slide Number Placeholder 4">
            <a:extLst>
              <a:ext uri="{FF2B5EF4-FFF2-40B4-BE49-F238E27FC236}">
                <a16:creationId xmlns:a16="http://schemas.microsoft.com/office/drawing/2014/main" xmlns="" id="{FA9E2626-6473-DCA3-C75D-E678A48D46B0}"/>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1485923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17FBDF2-2347-BC0A-A9F2-231CFF248542}"/>
              </a:ext>
            </a:extLst>
          </p:cNvPr>
          <p:cNvSpPr>
            <a:spLocks noGrp="1"/>
          </p:cNvSpPr>
          <p:nvPr>
            <p:ph type="dt" sz="half" idx="10"/>
          </p:nvPr>
        </p:nvSpPr>
        <p:spPr/>
        <p:txBody>
          <a:bodyPr/>
          <a:lstStyle/>
          <a:p>
            <a:fld id="{1A6CD804-587A-4B0D-B015-DF10E2B99DD9}" type="datetime8">
              <a:rPr lang="aa-ET" smtClean="0"/>
              <a:t>11/09/2024 2:56 carra</a:t>
            </a:fld>
            <a:endParaRPr lang="aa-ET"/>
          </a:p>
        </p:txBody>
      </p:sp>
      <p:sp>
        <p:nvSpPr>
          <p:cNvPr id="3" name="Footer Placeholder 2">
            <a:extLst>
              <a:ext uri="{FF2B5EF4-FFF2-40B4-BE49-F238E27FC236}">
                <a16:creationId xmlns:a16="http://schemas.microsoft.com/office/drawing/2014/main" xmlns="" id="{A1D786FA-9393-F781-ABBA-210B3DA710A7}"/>
              </a:ext>
            </a:extLst>
          </p:cNvPr>
          <p:cNvSpPr>
            <a:spLocks noGrp="1"/>
          </p:cNvSpPr>
          <p:nvPr>
            <p:ph type="ftr" sz="quarter" idx="11"/>
          </p:nvPr>
        </p:nvSpPr>
        <p:spPr/>
        <p:txBody>
          <a:bodyPr/>
          <a:lstStyle/>
          <a:p>
            <a:endParaRPr lang="aa-ET"/>
          </a:p>
        </p:txBody>
      </p:sp>
      <p:sp>
        <p:nvSpPr>
          <p:cNvPr id="4" name="Slide Number Placeholder 3">
            <a:extLst>
              <a:ext uri="{FF2B5EF4-FFF2-40B4-BE49-F238E27FC236}">
                <a16:creationId xmlns:a16="http://schemas.microsoft.com/office/drawing/2014/main" xmlns="" id="{A98C0D1D-5485-A888-583F-1A7B509404D6}"/>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20153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6660B7-ECD1-8A07-6E71-E807AD510F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a-ET"/>
          </a:p>
        </p:txBody>
      </p:sp>
      <p:sp>
        <p:nvSpPr>
          <p:cNvPr id="3" name="Content Placeholder 2">
            <a:extLst>
              <a:ext uri="{FF2B5EF4-FFF2-40B4-BE49-F238E27FC236}">
                <a16:creationId xmlns:a16="http://schemas.microsoft.com/office/drawing/2014/main" xmlns="" id="{B52ADF4E-071B-7230-DC40-C263922A1D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Text Placeholder 3">
            <a:extLst>
              <a:ext uri="{FF2B5EF4-FFF2-40B4-BE49-F238E27FC236}">
                <a16:creationId xmlns:a16="http://schemas.microsoft.com/office/drawing/2014/main" xmlns="" id="{6E60D7E7-2C78-56A4-B85E-216889E97D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AD08562-B2AC-2BE6-D00C-C61842DBFE80}"/>
              </a:ext>
            </a:extLst>
          </p:cNvPr>
          <p:cNvSpPr>
            <a:spLocks noGrp="1"/>
          </p:cNvSpPr>
          <p:nvPr>
            <p:ph type="dt" sz="half" idx="10"/>
          </p:nvPr>
        </p:nvSpPr>
        <p:spPr/>
        <p:txBody>
          <a:bodyPr/>
          <a:lstStyle/>
          <a:p>
            <a:fld id="{E4F7A5D3-E879-4752-A6E2-877E94620828}" type="datetime8">
              <a:rPr lang="aa-ET" smtClean="0"/>
              <a:t>11/09/2024 2:56 carra</a:t>
            </a:fld>
            <a:endParaRPr lang="aa-ET"/>
          </a:p>
        </p:txBody>
      </p:sp>
      <p:sp>
        <p:nvSpPr>
          <p:cNvPr id="6" name="Footer Placeholder 5">
            <a:extLst>
              <a:ext uri="{FF2B5EF4-FFF2-40B4-BE49-F238E27FC236}">
                <a16:creationId xmlns:a16="http://schemas.microsoft.com/office/drawing/2014/main" xmlns="" id="{9A39CBA9-9BBB-8D6F-FFA4-7317C7F97F48}"/>
              </a:ext>
            </a:extLst>
          </p:cNvPr>
          <p:cNvSpPr>
            <a:spLocks noGrp="1"/>
          </p:cNvSpPr>
          <p:nvPr>
            <p:ph type="ftr" sz="quarter" idx="11"/>
          </p:nvPr>
        </p:nvSpPr>
        <p:spPr/>
        <p:txBody>
          <a:bodyPr/>
          <a:lstStyle/>
          <a:p>
            <a:endParaRPr lang="aa-ET"/>
          </a:p>
        </p:txBody>
      </p:sp>
      <p:sp>
        <p:nvSpPr>
          <p:cNvPr id="7" name="Slide Number Placeholder 6">
            <a:extLst>
              <a:ext uri="{FF2B5EF4-FFF2-40B4-BE49-F238E27FC236}">
                <a16:creationId xmlns:a16="http://schemas.microsoft.com/office/drawing/2014/main" xmlns="" id="{44327D84-15D2-AB5F-F89C-7AAC4FA1D010}"/>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2151854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B5F23-88C3-0102-574E-FD0E842BF9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a-ET"/>
          </a:p>
        </p:txBody>
      </p:sp>
      <p:sp>
        <p:nvSpPr>
          <p:cNvPr id="3" name="Picture Placeholder 2">
            <a:extLst>
              <a:ext uri="{FF2B5EF4-FFF2-40B4-BE49-F238E27FC236}">
                <a16:creationId xmlns:a16="http://schemas.microsoft.com/office/drawing/2014/main" xmlns="" id="{1F9014C4-C4A6-8B03-6DE8-1CDADCCF05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a-ET"/>
          </a:p>
        </p:txBody>
      </p:sp>
      <p:sp>
        <p:nvSpPr>
          <p:cNvPr id="4" name="Text Placeholder 3">
            <a:extLst>
              <a:ext uri="{FF2B5EF4-FFF2-40B4-BE49-F238E27FC236}">
                <a16:creationId xmlns:a16="http://schemas.microsoft.com/office/drawing/2014/main" xmlns="" id="{17E4A860-20AB-F406-F2E0-7238F28451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329DCB0-A5B9-8C8B-5F89-E44CAF71F285}"/>
              </a:ext>
            </a:extLst>
          </p:cNvPr>
          <p:cNvSpPr>
            <a:spLocks noGrp="1"/>
          </p:cNvSpPr>
          <p:nvPr>
            <p:ph type="dt" sz="half" idx="10"/>
          </p:nvPr>
        </p:nvSpPr>
        <p:spPr/>
        <p:txBody>
          <a:bodyPr/>
          <a:lstStyle/>
          <a:p>
            <a:fld id="{9E083705-09E7-423C-80DD-B7931AFB513D}" type="datetime8">
              <a:rPr lang="aa-ET" smtClean="0"/>
              <a:t>11/09/2024 2:56 carra</a:t>
            </a:fld>
            <a:endParaRPr lang="aa-ET"/>
          </a:p>
        </p:txBody>
      </p:sp>
      <p:sp>
        <p:nvSpPr>
          <p:cNvPr id="6" name="Footer Placeholder 5">
            <a:extLst>
              <a:ext uri="{FF2B5EF4-FFF2-40B4-BE49-F238E27FC236}">
                <a16:creationId xmlns:a16="http://schemas.microsoft.com/office/drawing/2014/main" xmlns="" id="{821B8698-08C0-126D-5FAD-72C518B6E227}"/>
              </a:ext>
            </a:extLst>
          </p:cNvPr>
          <p:cNvSpPr>
            <a:spLocks noGrp="1"/>
          </p:cNvSpPr>
          <p:nvPr>
            <p:ph type="ftr" sz="quarter" idx="11"/>
          </p:nvPr>
        </p:nvSpPr>
        <p:spPr/>
        <p:txBody>
          <a:bodyPr/>
          <a:lstStyle/>
          <a:p>
            <a:endParaRPr lang="aa-ET"/>
          </a:p>
        </p:txBody>
      </p:sp>
      <p:sp>
        <p:nvSpPr>
          <p:cNvPr id="7" name="Slide Number Placeholder 6">
            <a:extLst>
              <a:ext uri="{FF2B5EF4-FFF2-40B4-BE49-F238E27FC236}">
                <a16:creationId xmlns:a16="http://schemas.microsoft.com/office/drawing/2014/main" xmlns="" id="{17600220-C3C7-4ACD-2498-507F1B57A3D2}"/>
              </a:ext>
            </a:extLst>
          </p:cNvPr>
          <p:cNvSpPr>
            <a:spLocks noGrp="1"/>
          </p:cNvSpPr>
          <p:nvPr>
            <p:ph type="sldNum" sz="quarter" idx="12"/>
          </p:nvPr>
        </p:nvSpPr>
        <p:spPr/>
        <p:txBody>
          <a:bodyPr/>
          <a:lstStyle/>
          <a:p>
            <a:fld id="{08014354-BD36-4150-9D4A-A2D052BB023E}" type="slidenum">
              <a:rPr lang="aa-ET" smtClean="0"/>
              <a:t>‹#›</a:t>
            </a:fld>
            <a:endParaRPr lang="aa-ET"/>
          </a:p>
        </p:txBody>
      </p:sp>
    </p:spTree>
    <p:extLst>
      <p:ext uri="{BB962C8B-B14F-4D97-AF65-F5344CB8AC3E}">
        <p14:creationId xmlns:p14="http://schemas.microsoft.com/office/powerpoint/2010/main" val="3289449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99C9C5A-B55C-62D7-4138-B80A316A35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a-ET"/>
          </a:p>
        </p:txBody>
      </p:sp>
      <p:sp>
        <p:nvSpPr>
          <p:cNvPr id="3" name="Text Placeholder 2">
            <a:extLst>
              <a:ext uri="{FF2B5EF4-FFF2-40B4-BE49-F238E27FC236}">
                <a16:creationId xmlns:a16="http://schemas.microsoft.com/office/drawing/2014/main" xmlns="" id="{9734290D-EC22-0EB8-9D09-E61831A261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Date Placeholder 3">
            <a:extLst>
              <a:ext uri="{FF2B5EF4-FFF2-40B4-BE49-F238E27FC236}">
                <a16:creationId xmlns:a16="http://schemas.microsoft.com/office/drawing/2014/main" xmlns="" id="{059324CE-274A-F4F8-AE16-68AC256772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75D3A55-F48D-49AF-A44E-269113FD45F6}" type="datetime8">
              <a:rPr lang="aa-ET" smtClean="0"/>
              <a:t>11/09/2024 2:56 carra</a:t>
            </a:fld>
            <a:endParaRPr lang="aa-ET"/>
          </a:p>
        </p:txBody>
      </p:sp>
      <p:sp>
        <p:nvSpPr>
          <p:cNvPr id="5" name="Footer Placeholder 4">
            <a:extLst>
              <a:ext uri="{FF2B5EF4-FFF2-40B4-BE49-F238E27FC236}">
                <a16:creationId xmlns:a16="http://schemas.microsoft.com/office/drawing/2014/main" xmlns="" id="{7B985476-5A51-D4F6-A113-C21357DE76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aa-ET"/>
          </a:p>
        </p:txBody>
      </p:sp>
      <p:sp>
        <p:nvSpPr>
          <p:cNvPr id="6" name="Slide Number Placeholder 5">
            <a:extLst>
              <a:ext uri="{FF2B5EF4-FFF2-40B4-BE49-F238E27FC236}">
                <a16:creationId xmlns:a16="http://schemas.microsoft.com/office/drawing/2014/main" xmlns="" id="{F421C7FC-EB59-4DC6-0FBF-A7D840F5EE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8014354-BD36-4150-9D4A-A2D052BB023E}" type="slidenum">
              <a:rPr lang="aa-ET" smtClean="0"/>
              <a:t>‹#›</a:t>
            </a:fld>
            <a:endParaRPr lang="aa-ET"/>
          </a:p>
        </p:txBody>
      </p:sp>
    </p:spTree>
    <p:extLst>
      <p:ext uri="{BB962C8B-B14F-4D97-AF65-F5344CB8AC3E}">
        <p14:creationId xmlns:p14="http://schemas.microsoft.com/office/powerpoint/2010/main" val="2636314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14.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20.xml"/></Relationships>
</file>

<file path=ppt/slides/_rels/slide2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24.xml"/><Relationship Id="rId4" Type="http://schemas.openxmlformats.org/officeDocument/2006/relationships/chart" Target="../charts/chart2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34.xml"/><Relationship Id="rId5" Type="http://schemas.openxmlformats.org/officeDocument/2006/relationships/chart" Target="../charts/chart33.xml"/><Relationship Id="rId4" Type="http://schemas.openxmlformats.org/officeDocument/2006/relationships/chart" Target="../charts/chart32.xml"/></Relationships>
</file>

<file path=ppt/slides/_rels/slide31.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38.xml"/><Relationship Id="rId5" Type="http://schemas.openxmlformats.org/officeDocument/2006/relationships/chart" Target="../charts/chart37.xml"/><Relationship Id="rId4" Type="http://schemas.openxmlformats.org/officeDocument/2006/relationships/chart" Target="../charts/chart36.xml"/></Relationships>
</file>

<file path=ppt/slides/_rels/slide32.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42.xml"/><Relationship Id="rId5" Type="http://schemas.openxmlformats.org/officeDocument/2006/relationships/chart" Target="../charts/chart41.xml"/><Relationship Id="rId4" Type="http://schemas.openxmlformats.org/officeDocument/2006/relationships/chart" Target="../charts/chart40.xml"/></Relationships>
</file>

<file path=ppt/slides/_rels/slide33.xml.rels><?xml version="1.0" encoding="UTF-8" standalone="yes"?>
<Relationships xmlns="http://schemas.openxmlformats.org/package/2006/relationships"><Relationship Id="rId3" Type="http://schemas.openxmlformats.org/officeDocument/2006/relationships/chart" Target="../charts/chart43.xml"/><Relationship Id="rId7" Type="http://schemas.openxmlformats.org/officeDocument/2006/relationships/chart" Target="../charts/chart47.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46.xml"/><Relationship Id="rId5" Type="http://schemas.openxmlformats.org/officeDocument/2006/relationships/chart" Target="../charts/chart45.xml"/><Relationship Id="rId4" Type="http://schemas.openxmlformats.org/officeDocument/2006/relationships/chart" Target="../charts/chart44.xml"/></Relationships>
</file>

<file path=ppt/slides/_rels/slide34.xml.rels><?xml version="1.0" encoding="UTF-8" standalone="yes"?>
<Relationships xmlns="http://schemas.openxmlformats.org/package/2006/relationships"><Relationship Id="rId3" Type="http://schemas.openxmlformats.org/officeDocument/2006/relationships/chart" Target="../charts/chart48.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chart" Target="../charts/chart49.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50.xml"/></Relationships>
</file>

<file path=ppt/slides/_rels/slide36.xml.rels><?xml version="1.0" encoding="UTF-8" standalone="yes"?>
<Relationships xmlns="http://schemas.openxmlformats.org/package/2006/relationships"><Relationship Id="rId3" Type="http://schemas.openxmlformats.org/officeDocument/2006/relationships/chart" Target="../charts/chart5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54.xml"/><Relationship Id="rId5" Type="http://schemas.openxmlformats.org/officeDocument/2006/relationships/chart" Target="../charts/chart53.xml"/><Relationship Id="rId4" Type="http://schemas.openxmlformats.org/officeDocument/2006/relationships/chart" Target="../charts/chart52.xml"/></Relationships>
</file>

<file path=ppt/slides/_rels/slide37.xml.rels><?xml version="1.0" encoding="UTF-8" standalone="yes"?>
<Relationships xmlns="http://schemas.openxmlformats.org/package/2006/relationships"><Relationship Id="rId3" Type="http://schemas.openxmlformats.org/officeDocument/2006/relationships/chart" Target="../charts/chart55.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56.xml"/></Relationships>
</file>

<file path=ppt/slides/_rels/slide38.xml.rels><?xml version="1.0" encoding="UTF-8" standalone="yes"?>
<Relationships xmlns="http://schemas.openxmlformats.org/package/2006/relationships"><Relationship Id="rId3" Type="http://schemas.openxmlformats.org/officeDocument/2006/relationships/chart" Target="../charts/chart57.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chart" Target="../charts/chart58.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10.xml"/></Relationships>
</file>

<file path=ppt/slides/_rels/slide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CA0CD98-15AC-9998-FF78-0109584E3A09}"/>
              </a:ext>
            </a:extLst>
          </p:cNvPr>
          <p:cNvSpPr/>
          <p:nvPr/>
        </p:nvSpPr>
        <p:spPr>
          <a:xfrm>
            <a:off x="176681" y="2470639"/>
            <a:ext cx="10945587" cy="1506557"/>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4400" b="1" dirty="0">
                <a:solidFill>
                  <a:schemeClr val="tx2">
                    <a:lumMod val="75000"/>
                    <a:lumOff val="25000"/>
                  </a:schemeClr>
                </a:solidFill>
                <a:effectLst/>
                <a:latin typeface="Aptos Display" panose="020B0004020202020204" pitchFamily="34" charset="0"/>
                <a:ea typeface="Arial" panose="020B0604020202020204" pitchFamily="34" charset="0"/>
              </a:rPr>
              <a:t>Prezentarea rezultatelor sondajului de evaluare al percepțiilor și experiențelor agenților economici privind corupția în Republica Moldova</a:t>
            </a:r>
            <a:endParaRPr lang="aa-ET" sz="4400" dirty="0">
              <a:solidFill>
                <a:schemeClr val="tx2">
                  <a:lumMod val="75000"/>
                  <a:lumOff val="25000"/>
                </a:schemeClr>
              </a:solidFill>
              <a:effectLst/>
              <a:latin typeface="Aptos Display" panose="020B0004020202020204" pitchFamily="34" charset="0"/>
              <a:ea typeface="Arial" panose="020B0604020202020204" pitchFamily="34" charset="0"/>
            </a:endParaRPr>
          </a:p>
        </p:txBody>
      </p:sp>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14" name="Slide Number Placeholder 13">
            <a:extLst>
              <a:ext uri="{FF2B5EF4-FFF2-40B4-BE49-F238E27FC236}">
                <a16:creationId xmlns:a16="http://schemas.microsoft.com/office/drawing/2014/main" xmlns="" id="{EF856EE7-26C8-65A9-8044-E948B2016CB6}"/>
              </a:ext>
            </a:extLst>
          </p:cNvPr>
          <p:cNvSpPr>
            <a:spLocks noGrp="1"/>
          </p:cNvSpPr>
          <p:nvPr>
            <p:ph type="sldNum" sz="quarter" idx="12"/>
          </p:nvPr>
        </p:nvSpPr>
        <p:spPr/>
        <p:txBody>
          <a:bodyPr/>
          <a:lstStyle/>
          <a:p>
            <a:fld id="{08014354-BD36-4150-9D4A-A2D052BB023E}" type="slidenum">
              <a:rPr lang="aa-ET" smtClean="0"/>
              <a:t>1</a:t>
            </a:fld>
            <a:endParaRPr lang="aa-ET"/>
          </a:p>
        </p:txBody>
      </p:sp>
      <p:sp>
        <p:nvSpPr>
          <p:cNvPr id="15" name="TextBox 14">
            <a:extLst>
              <a:ext uri="{FF2B5EF4-FFF2-40B4-BE49-F238E27FC236}">
                <a16:creationId xmlns:a16="http://schemas.microsoft.com/office/drawing/2014/main" xmlns="" id="{BC72DFA3-ACE2-D244-4743-87ECD3DFF7B7}"/>
              </a:ext>
            </a:extLst>
          </p:cNvPr>
          <p:cNvSpPr txBox="1"/>
          <p:nvPr/>
        </p:nvSpPr>
        <p:spPr>
          <a:xfrm>
            <a:off x="4666530" y="5564099"/>
            <a:ext cx="3097243" cy="430887"/>
          </a:xfrm>
          <a:prstGeom prst="rect">
            <a:avLst/>
          </a:prstGeom>
          <a:noFill/>
        </p:spPr>
        <p:txBody>
          <a:bodyPr wrap="square" rtlCol="0">
            <a:spAutoFit/>
          </a:bodyPr>
          <a:lstStyle/>
          <a:p>
            <a:r>
              <a:rPr lang="ro-RO" sz="2200" b="1" dirty="0"/>
              <a:t>Septembrie 2024</a:t>
            </a:r>
            <a:endParaRPr lang="aa-ET" sz="2200" b="1" dirty="0"/>
          </a:p>
        </p:txBody>
      </p:sp>
      <p:pic>
        <p:nvPicPr>
          <p:cNvPr id="3" name="Imagine 2" descr="O imagine care conține Font, text, Grafică, captură de ecran&#10;&#10;Descriere generată automat">
            <a:extLst>
              <a:ext uri="{FF2B5EF4-FFF2-40B4-BE49-F238E27FC236}">
                <a16:creationId xmlns:a16="http://schemas.microsoft.com/office/drawing/2014/main" xmlns="" id="{A2F34ECA-996B-4ACA-920F-51F3E997EA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6329" y="271397"/>
            <a:ext cx="5048250" cy="857250"/>
          </a:xfrm>
          <a:prstGeom prst="rect">
            <a:avLst/>
          </a:prstGeom>
        </p:spPr>
      </p:pic>
    </p:spTree>
    <p:extLst>
      <p:ext uri="{BB962C8B-B14F-4D97-AF65-F5344CB8AC3E}">
        <p14:creationId xmlns:p14="http://schemas.microsoft.com/office/powerpoint/2010/main" val="4069788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2" name="Rectangle 1">
            <a:extLst>
              <a:ext uri="{FF2B5EF4-FFF2-40B4-BE49-F238E27FC236}">
                <a16:creationId xmlns:a16="http://schemas.microsoft.com/office/drawing/2014/main" xmlns="" id="{1078BAF0-B751-D3E1-8E02-A5947822E117}"/>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a:t>
            </a:r>
            <a:endParaRPr lang="aa-ET" sz="3600" dirty="0">
              <a:solidFill>
                <a:schemeClr val="accent1"/>
              </a:solidFill>
              <a:effectLst/>
              <a:latin typeface="Aptos Display" panose="020B0004020202020204" pitchFamily="34" charset="0"/>
              <a:ea typeface="Arial" panose="020B0604020202020204" pitchFamily="34" charset="0"/>
            </a:endParaRPr>
          </a:p>
        </p:txBody>
      </p:sp>
      <p:graphicFrame>
        <p:nvGraphicFramePr>
          <p:cNvPr id="8" name="Chart 7">
            <a:extLst>
              <a:ext uri="{FF2B5EF4-FFF2-40B4-BE49-F238E27FC236}">
                <a16:creationId xmlns:a16="http://schemas.microsoft.com/office/drawing/2014/main" xmlns="" id="{44EE0FDB-0E2A-7F91-D888-7EF292B11835}"/>
              </a:ext>
            </a:extLst>
          </p:cNvPr>
          <p:cNvGraphicFramePr>
            <a:graphicFrameLocks/>
          </p:cNvGraphicFramePr>
          <p:nvPr>
            <p:extLst>
              <p:ext uri="{D42A27DB-BD31-4B8C-83A1-F6EECF244321}">
                <p14:modId xmlns:p14="http://schemas.microsoft.com/office/powerpoint/2010/main" val="239685747"/>
              </p:ext>
            </p:extLst>
          </p:nvPr>
        </p:nvGraphicFramePr>
        <p:xfrm>
          <a:off x="186207" y="1327162"/>
          <a:ext cx="11659464" cy="5029188"/>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xmlns="" id="{53CF0C86-A9AD-AB54-1339-61377D6F9BB6}"/>
              </a:ext>
            </a:extLst>
          </p:cNvPr>
          <p:cNvSpPr txBox="1"/>
          <p:nvPr/>
        </p:nvSpPr>
        <p:spPr>
          <a:xfrm>
            <a:off x="298579" y="1025170"/>
            <a:ext cx="11547091" cy="646331"/>
          </a:xfrm>
          <a:prstGeom prst="rect">
            <a:avLst/>
          </a:prstGeom>
          <a:noFill/>
        </p:spPr>
        <p:txBody>
          <a:bodyPr wrap="square" rtlCol="0">
            <a:spAutoFit/>
          </a:bodyPr>
          <a:lstStyle/>
          <a:p>
            <a:r>
              <a:rPr lang="ro-RO" b="1" dirty="0">
                <a:solidFill>
                  <a:srgbClr val="C00000"/>
                </a:solidFill>
                <a:latin typeface="Aptos Display" panose="020B0004020202020204" pitchFamily="34" charset="0"/>
              </a:rPr>
              <a:t>Per general, în care din următoarele situaţii agentul economic se confruntă, în mod direct, cu aspecte legate de corupţie? </a:t>
            </a:r>
            <a:r>
              <a:rPr lang="ro-RO" b="1" dirty="0">
                <a:solidFill>
                  <a:srgbClr val="C00000"/>
                </a:solidFill>
              </a:rPr>
              <a:t>(%)</a:t>
            </a:r>
            <a:endParaRPr lang="aa-ET" b="1" dirty="0">
              <a:solidFill>
                <a:schemeClr val="accent1"/>
              </a:solidFill>
              <a:latin typeface="Aptos Display" panose="020B0004020202020204" pitchFamily="34" charset="0"/>
            </a:endParaRPr>
          </a:p>
        </p:txBody>
      </p:sp>
      <p:sp>
        <p:nvSpPr>
          <p:cNvPr id="10" name="Slide Number Placeholder 9">
            <a:extLst>
              <a:ext uri="{FF2B5EF4-FFF2-40B4-BE49-F238E27FC236}">
                <a16:creationId xmlns:a16="http://schemas.microsoft.com/office/drawing/2014/main" xmlns="" id="{E0B8018C-E490-8FBF-390E-E11DB1AF11A3}"/>
              </a:ext>
            </a:extLst>
          </p:cNvPr>
          <p:cNvSpPr>
            <a:spLocks noGrp="1"/>
          </p:cNvSpPr>
          <p:nvPr>
            <p:ph type="sldNum" sz="quarter" idx="12"/>
          </p:nvPr>
        </p:nvSpPr>
        <p:spPr/>
        <p:txBody>
          <a:bodyPr/>
          <a:lstStyle/>
          <a:p>
            <a:fld id="{08014354-BD36-4150-9D4A-A2D052BB023E}" type="slidenum">
              <a:rPr lang="aa-ET" smtClean="0"/>
              <a:t>10</a:t>
            </a:fld>
            <a:endParaRPr lang="aa-ET"/>
          </a:p>
        </p:txBody>
      </p:sp>
    </p:spTree>
    <p:extLst>
      <p:ext uri="{BB962C8B-B14F-4D97-AF65-F5344CB8AC3E}">
        <p14:creationId xmlns:p14="http://schemas.microsoft.com/office/powerpoint/2010/main" val="148967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graphicFrame>
        <p:nvGraphicFramePr>
          <p:cNvPr id="5" name="Chart 4">
            <a:extLst>
              <a:ext uri="{FF2B5EF4-FFF2-40B4-BE49-F238E27FC236}">
                <a16:creationId xmlns:a16="http://schemas.microsoft.com/office/drawing/2014/main" xmlns="" id="{3AF245D2-5688-A3EB-FDC1-EB9EBAD1DB58}"/>
              </a:ext>
            </a:extLst>
          </p:cNvPr>
          <p:cNvGraphicFramePr>
            <a:graphicFrameLocks/>
          </p:cNvGraphicFramePr>
          <p:nvPr>
            <p:extLst>
              <p:ext uri="{D42A27DB-BD31-4B8C-83A1-F6EECF244321}">
                <p14:modId xmlns:p14="http://schemas.microsoft.com/office/powerpoint/2010/main" val="3104282886"/>
              </p:ext>
            </p:extLst>
          </p:nvPr>
        </p:nvGraphicFramePr>
        <p:xfrm>
          <a:off x="452807" y="1973840"/>
          <a:ext cx="10414635" cy="18230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xmlns="" id="{9A87BED2-424F-073A-29C9-6EB323142331}"/>
              </a:ext>
            </a:extLst>
          </p:cNvPr>
          <p:cNvGraphicFramePr>
            <a:graphicFrameLocks/>
          </p:cNvGraphicFramePr>
          <p:nvPr>
            <p:extLst>
              <p:ext uri="{D42A27DB-BD31-4B8C-83A1-F6EECF244321}">
                <p14:modId xmlns:p14="http://schemas.microsoft.com/office/powerpoint/2010/main" val="222520969"/>
              </p:ext>
            </p:extLst>
          </p:nvPr>
        </p:nvGraphicFramePr>
        <p:xfrm>
          <a:off x="452808" y="3959365"/>
          <a:ext cx="10414634" cy="1823084"/>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xmlns="" id="{BCC73906-D392-DEA1-66EF-D9F329AAE156}"/>
              </a:ext>
            </a:extLst>
          </p:cNvPr>
          <p:cNvSpPr txBox="1"/>
          <p:nvPr/>
        </p:nvSpPr>
        <p:spPr>
          <a:xfrm>
            <a:off x="452808" y="3892025"/>
            <a:ext cx="732182" cy="369332"/>
          </a:xfrm>
          <a:prstGeom prst="rect">
            <a:avLst/>
          </a:prstGeom>
          <a:noFill/>
        </p:spPr>
        <p:txBody>
          <a:bodyPr wrap="square" rtlCol="0">
            <a:spAutoFit/>
          </a:bodyPr>
          <a:lstStyle/>
          <a:p>
            <a:r>
              <a:rPr lang="ro-RO" b="1" dirty="0">
                <a:solidFill>
                  <a:srgbClr val="0F9ED5"/>
                </a:solidFill>
                <a:latin typeface="Aptos Display" panose="020B0004020202020204" pitchFamily="34" charset="0"/>
              </a:rPr>
              <a:t>2024</a:t>
            </a:r>
            <a:endParaRPr lang="aa-ET" b="1" dirty="0">
              <a:solidFill>
                <a:schemeClr val="accent1"/>
              </a:solidFill>
              <a:latin typeface="Aptos Display" panose="020B0004020202020204" pitchFamily="34" charset="0"/>
            </a:endParaRPr>
          </a:p>
        </p:txBody>
      </p:sp>
      <p:sp>
        <p:nvSpPr>
          <p:cNvPr id="8" name="TextBox 7">
            <a:extLst>
              <a:ext uri="{FF2B5EF4-FFF2-40B4-BE49-F238E27FC236}">
                <a16:creationId xmlns:a16="http://schemas.microsoft.com/office/drawing/2014/main" xmlns="" id="{D12016D1-EED2-02FC-D1CD-FCBB5EA769AC}"/>
              </a:ext>
            </a:extLst>
          </p:cNvPr>
          <p:cNvSpPr txBox="1"/>
          <p:nvPr/>
        </p:nvSpPr>
        <p:spPr>
          <a:xfrm>
            <a:off x="452807" y="1868096"/>
            <a:ext cx="732182" cy="369332"/>
          </a:xfrm>
          <a:prstGeom prst="rect">
            <a:avLst/>
          </a:prstGeom>
          <a:noFill/>
        </p:spPr>
        <p:txBody>
          <a:bodyPr wrap="square" rtlCol="0">
            <a:spAutoFit/>
          </a:bodyPr>
          <a:lstStyle/>
          <a:p>
            <a:r>
              <a:rPr lang="ro-RO" b="1" dirty="0">
                <a:solidFill>
                  <a:srgbClr val="0F9ED5"/>
                </a:solidFill>
                <a:latin typeface="Aptos Display" panose="020B0004020202020204" pitchFamily="34" charset="0"/>
              </a:rPr>
              <a:t>2017</a:t>
            </a:r>
            <a:endParaRPr lang="aa-ET" b="1" dirty="0">
              <a:solidFill>
                <a:schemeClr val="accent1"/>
              </a:solidFill>
              <a:latin typeface="Aptos Display" panose="020B0004020202020204" pitchFamily="34" charset="0"/>
            </a:endParaRPr>
          </a:p>
        </p:txBody>
      </p:sp>
      <p:sp>
        <p:nvSpPr>
          <p:cNvPr id="9" name="Slide Number Placeholder 8">
            <a:extLst>
              <a:ext uri="{FF2B5EF4-FFF2-40B4-BE49-F238E27FC236}">
                <a16:creationId xmlns:a16="http://schemas.microsoft.com/office/drawing/2014/main" xmlns="" id="{49A361C8-FA50-2F14-D78E-A99DD3A5A358}"/>
              </a:ext>
            </a:extLst>
          </p:cNvPr>
          <p:cNvSpPr>
            <a:spLocks noGrp="1"/>
          </p:cNvSpPr>
          <p:nvPr>
            <p:ph type="sldNum" sz="quarter" idx="12"/>
          </p:nvPr>
        </p:nvSpPr>
        <p:spPr/>
        <p:txBody>
          <a:bodyPr/>
          <a:lstStyle/>
          <a:p>
            <a:fld id="{08014354-BD36-4150-9D4A-A2D052BB023E}" type="slidenum">
              <a:rPr lang="aa-ET" smtClean="0"/>
              <a:t>11</a:t>
            </a:fld>
            <a:endParaRPr lang="aa-ET"/>
          </a:p>
        </p:txBody>
      </p:sp>
      <p:sp>
        <p:nvSpPr>
          <p:cNvPr id="3" name="TextBox 2">
            <a:extLst>
              <a:ext uri="{FF2B5EF4-FFF2-40B4-BE49-F238E27FC236}">
                <a16:creationId xmlns:a16="http://schemas.microsoft.com/office/drawing/2014/main" xmlns="" id="{2DB6A082-0CE7-DF71-98A7-8978CB4D6AB8}"/>
              </a:ext>
            </a:extLst>
          </p:cNvPr>
          <p:cNvSpPr txBox="1"/>
          <p:nvPr/>
        </p:nvSpPr>
        <p:spPr>
          <a:xfrm>
            <a:off x="452807" y="1317558"/>
            <a:ext cx="10140600" cy="369332"/>
          </a:xfrm>
          <a:prstGeom prst="rect">
            <a:avLst/>
          </a:prstGeom>
          <a:noFill/>
        </p:spPr>
        <p:txBody>
          <a:bodyPr wrap="square" rtlCol="0">
            <a:spAutoFit/>
          </a:bodyPr>
          <a:lstStyle/>
          <a:p>
            <a:r>
              <a:rPr lang="ro-RO" b="1" dirty="0">
                <a:solidFill>
                  <a:srgbClr val="C00000"/>
                </a:solidFill>
                <a:latin typeface="Aptos Display" panose="020B0004020202020204" pitchFamily="34" charset="0"/>
              </a:rPr>
              <a:t>Credeți că este mai simplu de a soluţiona problemele pe </a:t>
            </a:r>
            <a:r>
              <a:rPr lang="ro-RO" b="1" dirty="0">
                <a:solidFill>
                  <a:srgbClr val="0F9ED5"/>
                </a:solidFill>
                <a:latin typeface="Aptos Display" panose="020B0004020202020204" pitchFamily="34" charset="0"/>
              </a:rPr>
              <a:t>căi neoficiale </a:t>
            </a:r>
            <a:r>
              <a:rPr lang="ro-RO" b="1" dirty="0">
                <a:solidFill>
                  <a:srgbClr val="C00000"/>
                </a:solidFill>
                <a:latin typeface="Aptos Display" panose="020B0004020202020204" pitchFamily="34" charset="0"/>
              </a:rPr>
              <a:t>decît pe cele oficiale? </a:t>
            </a:r>
            <a:r>
              <a:rPr lang="ro-RO" b="1" dirty="0">
                <a:solidFill>
                  <a:srgbClr val="C00000"/>
                </a:solidFill>
              </a:rPr>
              <a:t>(%)</a:t>
            </a:r>
            <a:endParaRPr lang="aa-ET" b="1" dirty="0">
              <a:solidFill>
                <a:schemeClr val="accent1"/>
              </a:solidFill>
              <a:latin typeface="Aptos Display" panose="020B0004020202020204" pitchFamily="34" charset="0"/>
            </a:endParaRPr>
          </a:p>
        </p:txBody>
      </p:sp>
      <p:sp>
        <p:nvSpPr>
          <p:cNvPr id="4" name="Rectangle 3">
            <a:extLst>
              <a:ext uri="{FF2B5EF4-FFF2-40B4-BE49-F238E27FC236}">
                <a16:creationId xmlns:a16="http://schemas.microsoft.com/office/drawing/2014/main" xmlns="" id="{93070BE0-3A87-B61A-6CFE-F33600BCA988}"/>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a:t>
            </a:r>
            <a:endParaRPr lang="aa-ET" sz="3600" dirty="0">
              <a:solidFill>
                <a:schemeClr val="accent1"/>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3367162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graphicFrame>
        <p:nvGraphicFramePr>
          <p:cNvPr id="3" name="Chart 2">
            <a:extLst>
              <a:ext uri="{FF2B5EF4-FFF2-40B4-BE49-F238E27FC236}">
                <a16:creationId xmlns:a16="http://schemas.microsoft.com/office/drawing/2014/main" xmlns="" id="{F93D4AC9-2DB0-B06A-B1E2-29CEA7A31CB2}"/>
              </a:ext>
            </a:extLst>
          </p:cNvPr>
          <p:cNvGraphicFramePr>
            <a:graphicFrameLocks/>
          </p:cNvGraphicFramePr>
          <p:nvPr>
            <p:extLst>
              <p:ext uri="{D42A27DB-BD31-4B8C-83A1-F6EECF244321}">
                <p14:modId xmlns:p14="http://schemas.microsoft.com/office/powerpoint/2010/main" val="2054117727"/>
              </p:ext>
            </p:extLst>
          </p:nvPr>
        </p:nvGraphicFramePr>
        <p:xfrm>
          <a:off x="186207" y="1673965"/>
          <a:ext cx="11235464" cy="4827151"/>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xmlns="" id="{C95DAB7B-26D8-D131-09DB-259628B2F26A}"/>
              </a:ext>
            </a:extLst>
          </p:cNvPr>
          <p:cNvSpPr txBox="1"/>
          <p:nvPr/>
        </p:nvSpPr>
        <p:spPr>
          <a:xfrm>
            <a:off x="770329" y="1304633"/>
            <a:ext cx="9335696" cy="369332"/>
          </a:xfrm>
          <a:prstGeom prst="rect">
            <a:avLst/>
          </a:prstGeom>
          <a:noFill/>
        </p:spPr>
        <p:txBody>
          <a:bodyPr wrap="square" rtlCol="0">
            <a:spAutoFit/>
          </a:bodyPr>
          <a:lstStyle/>
          <a:p>
            <a:r>
              <a:rPr lang="ro-RO" b="1" dirty="0" smtClean="0">
                <a:solidFill>
                  <a:srgbClr val="C00000"/>
                </a:solidFill>
                <a:latin typeface="Aptos Display" panose="020B0004020202020204" pitchFamily="34" charset="0"/>
              </a:rPr>
              <a:t>...? </a:t>
            </a:r>
            <a:r>
              <a:rPr lang="ro-RO" b="1" dirty="0">
                <a:solidFill>
                  <a:srgbClr val="C00000"/>
                </a:solidFill>
              </a:rPr>
              <a:t>(%)</a:t>
            </a:r>
            <a:r>
              <a:rPr lang="ro-RO" b="1" dirty="0">
                <a:solidFill>
                  <a:srgbClr val="C00000"/>
                </a:solidFill>
                <a:latin typeface="Aptos Display" panose="020B0004020202020204" pitchFamily="34" charset="0"/>
              </a:rPr>
              <a:t> </a:t>
            </a:r>
            <a:endParaRPr lang="aa-ET" b="1" dirty="0">
              <a:solidFill>
                <a:schemeClr val="accent1"/>
              </a:solidFill>
              <a:latin typeface="Aptos Display" panose="020B0004020202020204" pitchFamily="34" charset="0"/>
            </a:endParaRPr>
          </a:p>
        </p:txBody>
      </p:sp>
      <p:sp>
        <p:nvSpPr>
          <p:cNvPr id="5" name="Slide Number Placeholder 4">
            <a:extLst>
              <a:ext uri="{FF2B5EF4-FFF2-40B4-BE49-F238E27FC236}">
                <a16:creationId xmlns:a16="http://schemas.microsoft.com/office/drawing/2014/main" xmlns="" id="{0485125E-4E38-4E3D-8D48-1A337BBBC813}"/>
              </a:ext>
            </a:extLst>
          </p:cNvPr>
          <p:cNvSpPr>
            <a:spLocks noGrp="1"/>
          </p:cNvSpPr>
          <p:nvPr>
            <p:ph type="sldNum" sz="quarter" idx="12"/>
          </p:nvPr>
        </p:nvSpPr>
        <p:spPr/>
        <p:txBody>
          <a:bodyPr/>
          <a:lstStyle/>
          <a:p>
            <a:fld id="{08014354-BD36-4150-9D4A-A2D052BB023E}" type="slidenum">
              <a:rPr lang="aa-ET" smtClean="0"/>
              <a:t>12</a:t>
            </a:fld>
            <a:endParaRPr lang="aa-ET"/>
          </a:p>
        </p:txBody>
      </p:sp>
      <p:sp>
        <p:nvSpPr>
          <p:cNvPr id="7" name="Rectangle 6">
            <a:extLst>
              <a:ext uri="{FF2B5EF4-FFF2-40B4-BE49-F238E27FC236}">
                <a16:creationId xmlns:a16="http://schemas.microsoft.com/office/drawing/2014/main" xmlns="" id="{134ABC86-C35A-CBA2-8DD5-41D41E74EEAC}"/>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a:t>
            </a:r>
            <a:endParaRPr lang="aa-ET" sz="3600" dirty="0">
              <a:solidFill>
                <a:schemeClr val="accent1"/>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3932700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graphicFrame>
        <p:nvGraphicFramePr>
          <p:cNvPr id="5" name="Chart 4">
            <a:extLst>
              <a:ext uri="{FF2B5EF4-FFF2-40B4-BE49-F238E27FC236}">
                <a16:creationId xmlns:a16="http://schemas.microsoft.com/office/drawing/2014/main" xmlns="" id="{19CB6A88-82B7-A1B0-D697-3361BF925E14}"/>
              </a:ext>
            </a:extLst>
          </p:cNvPr>
          <p:cNvGraphicFramePr>
            <a:graphicFrameLocks/>
          </p:cNvGraphicFramePr>
          <p:nvPr>
            <p:extLst>
              <p:ext uri="{D42A27DB-BD31-4B8C-83A1-F6EECF244321}">
                <p14:modId xmlns:p14="http://schemas.microsoft.com/office/powerpoint/2010/main" val="4172856624"/>
              </p:ext>
            </p:extLst>
          </p:nvPr>
        </p:nvGraphicFramePr>
        <p:xfrm>
          <a:off x="401217" y="1487228"/>
          <a:ext cx="10431624" cy="537077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xmlns="" id="{7F284773-07A7-88A7-8763-4871255A304A}"/>
              </a:ext>
            </a:extLst>
          </p:cNvPr>
          <p:cNvSpPr txBox="1"/>
          <p:nvPr/>
        </p:nvSpPr>
        <p:spPr>
          <a:xfrm>
            <a:off x="569167" y="1104653"/>
            <a:ext cx="9489233" cy="400110"/>
          </a:xfrm>
          <a:prstGeom prst="rect">
            <a:avLst/>
          </a:prstGeom>
          <a:noFill/>
        </p:spPr>
        <p:txBody>
          <a:bodyPr wrap="square" rtlCol="0">
            <a:spAutoFit/>
          </a:bodyPr>
          <a:lstStyle/>
          <a:p>
            <a:r>
              <a:rPr lang="ro-RO" sz="2000" b="1" dirty="0">
                <a:solidFill>
                  <a:srgbClr val="0F9ED5"/>
                </a:solidFill>
                <a:latin typeface="Aptos Display" panose="020B0004020202020204" pitchFamily="34" charset="0"/>
              </a:rPr>
              <a:t>2017 </a:t>
            </a:r>
            <a:r>
              <a:rPr lang="ro-RO" sz="2000" b="1" dirty="0">
                <a:solidFill>
                  <a:srgbClr val="C00000"/>
                </a:solidFill>
                <a:latin typeface="Aptos Display" panose="020B0004020202020204" pitchFamily="34" charset="0"/>
              </a:rPr>
              <a:t> Care sunt </a:t>
            </a:r>
            <a:r>
              <a:rPr lang="ro-RO" sz="2000" b="1" dirty="0">
                <a:solidFill>
                  <a:srgbClr val="0F9ED5"/>
                </a:solidFill>
                <a:latin typeface="Aptos Display" panose="020B0004020202020204" pitchFamily="34" charset="0"/>
              </a:rPr>
              <a:t>instituţiile</a:t>
            </a:r>
            <a:r>
              <a:rPr lang="ro-RO" sz="2000" b="1" dirty="0">
                <a:solidFill>
                  <a:srgbClr val="C00000"/>
                </a:solidFill>
                <a:latin typeface="Aptos Display" panose="020B0004020202020204" pitchFamily="34" charset="0"/>
              </a:rPr>
              <a:t> în care se plăteşte neoficial mai frecvent? </a:t>
            </a:r>
            <a:r>
              <a:rPr lang="ro-RO" sz="2000" b="1" dirty="0">
                <a:solidFill>
                  <a:srgbClr val="C00000"/>
                </a:solidFill>
              </a:rPr>
              <a:t>(%)</a:t>
            </a:r>
            <a:endParaRPr lang="aa-ET" sz="2000" b="1" dirty="0">
              <a:solidFill>
                <a:schemeClr val="accent1"/>
              </a:solidFill>
              <a:latin typeface="Aptos Display" panose="020B0004020202020204" pitchFamily="34" charset="0"/>
            </a:endParaRPr>
          </a:p>
        </p:txBody>
      </p:sp>
      <p:sp>
        <p:nvSpPr>
          <p:cNvPr id="9" name="Slide Number Placeholder 8">
            <a:extLst>
              <a:ext uri="{FF2B5EF4-FFF2-40B4-BE49-F238E27FC236}">
                <a16:creationId xmlns:a16="http://schemas.microsoft.com/office/drawing/2014/main" xmlns="" id="{C3A38411-0625-3637-C1F1-0A42F9A4E867}"/>
              </a:ext>
            </a:extLst>
          </p:cNvPr>
          <p:cNvSpPr>
            <a:spLocks noGrp="1"/>
          </p:cNvSpPr>
          <p:nvPr>
            <p:ph type="sldNum" sz="quarter" idx="12"/>
          </p:nvPr>
        </p:nvSpPr>
        <p:spPr/>
        <p:txBody>
          <a:bodyPr/>
          <a:lstStyle/>
          <a:p>
            <a:fld id="{08014354-BD36-4150-9D4A-A2D052BB023E}" type="slidenum">
              <a:rPr lang="aa-ET" smtClean="0"/>
              <a:t>13</a:t>
            </a:fld>
            <a:endParaRPr lang="aa-ET"/>
          </a:p>
        </p:txBody>
      </p:sp>
      <p:sp>
        <p:nvSpPr>
          <p:cNvPr id="7" name="Rectangle 6">
            <a:extLst>
              <a:ext uri="{FF2B5EF4-FFF2-40B4-BE49-F238E27FC236}">
                <a16:creationId xmlns:a16="http://schemas.microsoft.com/office/drawing/2014/main" xmlns="" id="{DF5760FA-E2A9-BF70-9E6F-7F60DDF189E0}"/>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 </a:t>
            </a:r>
            <a:r>
              <a:rPr lang="ro-RO" sz="3600" b="1" dirty="0">
                <a:solidFill>
                  <a:srgbClr val="C00000"/>
                </a:solidFill>
                <a:effectLst/>
                <a:latin typeface="Aptos Display" panose="020B0004020202020204" pitchFamily="34" charset="0"/>
                <a:ea typeface="Arial" panose="020B0604020202020204" pitchFamily="34" charset="0"/>
              </a:rPr>
              <a:t>Instituții</a:t>
            </a:r>
            <a:endParaRPr lang="aa-ET" sz="36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998215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graphicFrame>
        <p:nvGraphicFramePr>
          <p:cNvPr id="3" name="Chart 2">
            <a:extLst>
              <a:ext uri="{FF2B5EF4-FFF2-40B4-BE49-F238E27FC236}">
                <a16:creationId xmlns:a16="http://schemas.microsoft.com/office/drawing/2014/main" xmlns="" id="{4B1C0B14-B11D-F18D-8BEA-341356B3E0F4}"/>
              </a:ext>
            </a:extLst>
          </p:cNvPr>
          <p:cNvGraphicFramePr>
            <a:graphicFrameLocks/>
          </p:cNvGraphicFramePr>
          <p:nvPr>
            <p:extLst>
              <p:ext uri="{D42A27DB-BD31-4B8C-83A1-F6EECF244321}">
                <p14:modId xmlns:p14="http://schemas.microsoft.com/office/powerpoint/2010/main" val="2818788931"/>
              </p:ext>
            </p:extLst>
          </p:nvPr>
        </p:nvGraphicFramePr>
        <p:xfrm>
          <a:off x="186206" y="1455519"/>
          <a:ext cx="11167593" cy="5138404"/>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xmlns="" id="{A3736FB8-B8FF-DB5A-5F62-DC24FFC2FDE2}"/>
              </a:ext>
            </a:extLst>
          </p:cNvPr>
          <p:cNvSpPr txBox="1"/>
          <p:nvPr/>
        </p:nvSpPr>
        <p:spPr>
          <a:xfrm>
            <a:off x="186207" y="1104653"/>
            <a:ext cx="6995643" cy="350865"/>
          </a:xfrm>
          <a:prstGeom prst="rect">
            <a:avLst/>
          </a:prstGeom>
          <a:noFill/>
        </p:spPr>
        <p:txBody>
          <a:bodyPr wrap="square" rtlCol="0">
            <a:spAutoFit/>
          </a:bodyPr>
          <a:lstStyle/>
          <a:p>
            <a:r>
              <a:rPr lang="ro-RO" sz="1680" b="1" dirty="0">
                <a:solidFill>
                  <a:srgbClr val="0F9ED5"/>
                </a:solidFill>
                <a:latin typeface="Aptos Display" panose="020B0004020202020204" pitchFamily="34" charset="0"/>
              </a:rPr>
              <a:t>2024</a:t>
            </a:r>
            <a:r>
              <a:rPr lang="ro-RO" sz="1600" b="1" dirty="0">
                <a:solidFill>
                  <a:srgbClr val="C00000"/>
                </a:solidFill>
                <a:latin typeface="Aptos Display" panose="020B0004020202020204" pitchFamily="34" charset="0"/>
              </a:rPr>
              <a:t> </a:t>
            </a:r>
            <a:r>
              <a:rPr lang="ro-RO" sz="1680" b="1" dirty="0">
                <a:solidFill>
                  <a:srgbClr val="C00000"/>
                </a:solidFill>
                <a:latin typeface="Aptos Display" panose="020B0004020202020204" pitchFamily="34" charset="0"/>
              </a:rPr>
              <a:t>Care sunt </a:t>
            </a:r>
            <a:r>
              <a:rPr lang="ro-RO" sz="1680" b="1" dirty="0">
                <a:solidFill>
                  <a:srgbClr val="0F9ED5"/>
                </a:solidFill>
                <a:latin typeface="Aptos Display" panose="020B0004020202020204" pitchFamily="34" charset="0"/>
              </a:rPr>
              <a:t>instituţiile</a:t>
            </a:r>
            <a:r>
              <a:rPr lang="ro-RO" sz="1680" b="1" dirty="0">
                <a:solidFill>
                  <a:srgbClr val="C00000"/>
                </a:solidFill>
                <a:latin typeface="Aptos Display" panose="020B0004020202020204" pitchFamily="34" charset="0"/>
              </a:rPr>
              <a:t> în care se plăteşte neoficial mai frecvent? </a:t>
            </a:r>
            <a:r>
              <a:rPr lang="ro-RO" sz="1600" b="1" dirty="0">
                <a:solidFill>
                  <a:srgbClr val="C00000"/>
                </a:solidFill>
              </a:rPr>
              <a:t>(%)</a:t>
            </a:r>
            <a:endParaRPr lang="aa-ET" sz="1680" b="1" dirty="0">
              <a:solidFill>
                <a:schemeClr val="accent1"/>
              </a:solidFill>
              <a:latin typeface="Aptos Display" panose="020B0004020202020204" pitchFamily="34" charset="0"/>
            </a:endParaRPr>
          </a:p>
        </p:txBody>
      </p:sp>
      <p:sp>
        <p:nvSpPr>
          <p:cNvPr id="9" name="Slide Number Placeholder 8">
            <a:extLst>
              <a:ext uri="{FF2B5EF4-FFF2-40B4-BE49-F238E27FC236}">
                <a16:creationId xmlns:a16="http://schemas.microsoft.com/office/drawing/2014/main" xmlns="" id="{C3A38411-0625-3637-C1F1-0A42F9A4E867}"/>
              </a:ext>
            </a:extLst>
          </p:cNvPr>
          <p:cNvSpPr>
            <a:spLocks noGrp="1"/>
          </p:cNvSpPr>
          <p:nvPr>
            <p:ph type="sldNum" sz="quarter" idx="12"/>
          </p:nvPr>
        </p:nvSpPr>
        <p:spPr/>
        <p:txBody>
          <a:bodyPr/>
          <a:lstStyle/>
          <a:p>
            <a:fld id="{08014354-BD36-4150-9D4A-A2D052BB023E}" type="slidenum">
              <a:rPr lang="aa-ET" smtClean="0"/>
              <a:t>14</a:t>
            </a:fld>
            <a:endParaRPr lang="aa-ET"/>
          </a:p>
        </p:txBody>
      </p:sp>
      <p:sp>
        <p:nvSpPr>
          <p:cNvPr id="7" name="Rectangle 6">
            <a:extLst>
              <a:ext uri="{FF2B5EF4-FFF2-40B4-BE49-F238E27FC236}">
                <a16:creationId xmlns:a16="http://schemas.microsoft.com/office/drawing/2014/main" xmlns="" id="{DF18E7D9-AB53-75AD-BC9E-5422867C8EF4}"/>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 </a:t>
            </a:r>
            <a:r>
              <a:rPr lang="ro-RO" sz="3600" b="1" dirty="0">
                <a:solidFill>
                  <a:srgbClr val="C00000"/>
                </a:solidFill>
                <a:effectLst/>
                <a:latin typeface="Aptos Display" panose="020B0004020202020204" pitchFamily="34" charset="0"/>
                <a:ea typeface="Arial" panose="020B0604020202020204" pitchFamily="34" charset="0"/>
              </a:rPr>
              <a:t>Instituții</a:t>
            </a:r>
            <a:endParaRPr lang="aa-ET" sz="36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3816459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CA0CD98-15AC-9998-FF78-0109584E3A09}"/>
              </a:ext>
            </a:extLst>
          </p:cNvPr>
          <p:cNvSpPr/>
          <p:nvPr/>
        </p:nvSpPr>
        <p:spPr>
          <a:xfrm>
            <a:off x="268616" y="257276"/>
            <a:ext cx="9950852" cy="738812"/>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12" name="Slide Number Placeholder 11">
            <a:extLst>
              <a:ext uri="{FF2B5EF4-FFF2-40B4-BE49-F238E27FC236}">
                <a16:creationId xmlns:a16="http://schemas.microsoft.com/office/drawing/2014/main" xmlns="" id="{BDDB27F9-1921-94A2-8B8C-318821987848}"/>
              </a:ext>
            </a:extLst>
          </p:cNvPr>
          <p:cNvSpPr>
            <a:spLocks noGrp="1"/>
          </p:cNvSpPr>
          <p:nvPr>
            <p:ph type="sldNum" sz="quarter" idx="12"/>
          </p:nvPr>
        </p:nvSpPr>
        <p:spPr/>
        <p:txBody>
          <a:bodyPr/>
          <a:lstStyle/>
          <a:p>
            <a:fld id="{08014354-BD36-4150-9D4A-A2D052BB023E}" type="slidenum">
              <a:rPr lang="aa-ET" smtClean="0"/>
              <a:t>15</a:t>
            </a:fld>
            <a:endParaRPr lang="aa-ET"/>
          </a:p>
        </p:txBody>
      </p:sp>
      <p:sp>
        <p:nvSpPr>
          <p:cNvPr id="5" name="Rectangle 3">
            <a:extLst>
              <a:ext uri="{FF2B5EF4-FFF2-40B4-BE49-F238E27FC236}">
                <a16:creationId xmlns:a16="http://schemas.microsoft.com/office/drawing/2014/main" xmlns="" id="{4736C372-30B9-4046-B62E-8E2F6A916097}"/>
              </a:ext>
            </a:extLst>
          </p:cNvPr>
          <p:cNvSpPr/>
          <p:nvPr/>
        </p:nvSpPr>
        <p:spPr>
          <a:xfrm>
            <a:off x="361950" y="0"/>
            <a:ext cx="9119718" cy="132796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4400" b="1" dirty="0">
                <a:solidFill>
                  <a:schemeClr val="tx2">
                    <a:lumMod val="75000"/>
                    <a:lumOff val="25000"/>
                  </a:schemeClr>
                </a:solidFill>
                <a:effectLst/>
                <a:latin typeface="Aptos Display" panose="020B0004020202020204" pitchFamily="34" charset="0"/>
                <a:ea typeface="Arial" panose="020B0604020202020204" pitchFamily="34" charset="0"/>
              </a:rPr>
              <a:t>Ce spun antreprenorii...</a:t>
            </a:r>
            <a:endParaRPr lang="aa-ET" sz="4400" dirty="0">
              <a:solidFill>
                <a:schemeClr val="tx2">
                  <a:lumMod val="75000"/>
                  <a:lumOff val="25000"/>
                </a:schemeClr>
              </a:solidFill>
              <a:effectLst/>
              <a:latin typeface="Aptos Display" panose="020B0004020202020204" pitchFamily="34" charset="0"/>
              <a:ea typeface="Arial" panose="020B0604020202020204" pitchFamily="34" charset="0"/>
            </a:endParaRPr>
          </a:p>
        </p:txBody>
      </p:sp>
      <p:sp>
        <p:nvSpPr>
          <p:cNvPr id="14" name="Rectangle: Rounded Corners 7">
            <a:extLst>
              <a:ext uri="{FF2B5EF4-FFF2-40B4-BE49-F238E27FC236}">
                <a16:creationId xmlns:a16="http://schemas.microsoft.com/office/drawing/2014/main" xmlns="" id="{617AACB7-3301-47A0-B710-6FD5D0E094B6}"/>
              </a:ext>
            </a:extLst>
          </p:cNvPr>
          <p:cNvSpPr/>
          <p:nvPr/>
        </p:nvSpPr>
        <p:spPr>
          <a:xfrm>
            <a:off x="427640" y="1796246"/>
            <a:ext cx="4000500" cy="1981036"/>
          </a:xfrm>
          <a:prstGeom prst="round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a-ET"/>
          </a:p>
        </p:txBody>
      </p:sp>
      <p:pic>
        <p:nvPicPr>
          <p:cNvPr id="16" name="Graphic 8" descr="Open quotation mark with solid fill">
            <a:extLst>
              <a:ext uri="{FF2B5EF4-FFF2-40B4-BE49-F238E27FC236}">
                <a16:creationId xmlns:a16="http://schemas.microsoft.com/office/drawing/2014/main" xmlns="" id="{327F48A3-DC34-4D92-8714-CFC9124CBC88}"/>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1545455" y="867117"/>
            <a:ext cx="1327969" cy="1327969"/>
          </a:xfrm>
          <a:prstGeom prst="rect">
            <a:avLst/>
          </a:prstGeom>
        </p:spPr>
      </p:pic>
      <p:sp>
        <p:nvSpPr>
          <p:cNvPr id="18" name="Rectangle: Rounded Corners 11">
            <a:extLst>
              <a:ext uri="{FF2B5EF4-FFF2-40B4-BE49-F238E27FC236}">
                <a16:creationId xmlns:a16="http://schemas.microsoft.com/office/drawing/2014/main" xmlns="" id="{FA80D6DF-5599-486D-9F5E-E3FBE04A3881}"/>
              </a:ext>
            </a:extLst>
          </p:cNvPr>
          <p:cNvSpPr/>
          <p:nvPr/>
        </p:nvSpPr>
        <p:spPr>
          <a:xfrm>
            <a:off x="3603777" y="3547984"/>
            <a:ext cx="4160085" cy="3052740"/>
          </a:xfrm>
          <a:prstGeom prst="round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a-ET"/>
          </a:p>
        </p:txBody>
      </p:sp>
      <p:pic>
        <p:nvPicPr>
          <p:cNvPr id="19" name="Graphic 12" descr="Open quotation mark with solid fill">
            <a:extLst>
              <a:ext uri="{FF2B5EF4-FFF2-40B4-BE49-F238E27FC236}">
                <a16:creationId xmlns:a16="http://schemas.microsoft.com/office/drawing/2014/main" xmlns="" id="{C44A400F-8A21-49D6-AD2B-259224CE3AF8}"/>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4824290" y="2606034"/>
            <a:ext cx="1327969" cy="1327969"/>
          </a:xfrm>
          <a:prstGeom prst="rect">
            <a:avLst/>
          </a:prstGeom>
        </p:spPr>
      </p:pic>
      <p:sp>
        <p:nvSpPr>
          <p:cNvPr id="20" name="TextBox 2">
            <a:extLst>
              <a:ext uri="{FF2B5EF4-FFF2-40B4-BE49-F238E27FC236}">
                <a16:creationId xmlns:a16="http://schemas.microsoft.com/office/drawing/2014/main" xmlns="" id="{B9884376-769F-4467-890B-A32B0AB8013F}"/>
              </a:ext>
            </a:extLst>
          </p:cNvPr>
          <p:cNvSpPr txBox="1"/>
          <p:nvPr/>
        </p:nvSpPr>
        <p:spPr>
          <a:xfrm>
            <a:off x="633341" y="1838290"/>
            <a:ext cx="3664746" cy="1938992"/>
          </a:xfrm>
          <a:prstGeom prst="rect">
            <a:avLst/>
          </a:prstGeom>
          <a:noFill/>
        </p:spPr>
        <p:txBody>
          <a:bodyPr wrap="square">
            <a:spAutoFit/>
          </a:bodyPr>
          <a:lstStyle/>
          <a:p>
            <a:r>
              <a:rPr lang="ro-RO" sz="2000" b="1" i="1" dirty="0">
                <a:solidFill>
                  <a:srgbClr val="156082"/>
                </a:solidFill>
              </a:rPr>
              <a:t>Există și în ziua de astăzi în poliție, sistemele nu s-au diminuat au rămas aceleași, le-au preluat. La vama, și respectiv spitalele și medicina... [FG3-B9]</a:t>
            </a:r>
            <a:endParaRPr lang="aa-ET" sz="2000" b="1" i="1" dirty="0">
              <a:solidFill>
                <a:srgbClr val="156082"/>
              </a:solidFill>
            </a:endParaRPr>
          </a:p>
        </p:txBody>
      </p:sp>
      <p:sp>
        <p:nvSpPr>
          <p:cNvPr id="22" name="Rectangle: Rounded Corners 6">
            <a:extLst>
              <a:ext uri="{FF2B5EF4-FFF2-40B4-BE49-F238E27FC236}">
                <a16:creationId xmlns:a16="http://schemas.microsoft.com/office/drawing/2014/main" xmlns="" id="{205CC80A-9305-4FB4-A3CB-81281294F4EA}"/>
              </a:ext>
            </a:extLst>
          </p:cNvPr>
          <p:cNvSpPr/>
          <p:nvPr/>
        </p:nvSpPr>
        <p:spPr>
          <a:xfrm>
            <a:off x="7381042" y="1452455"/>
            <a:ext cx="4383317" cy="3567122"/>
          </a:xfrm>
          <a:prstGeom prst="round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a-ET"/>
          </a:p>
        </p:txBody>
      </p:sp>
      <p:pic>
        <p:nvPicPr>
          <p:cNvPr id="23" name="Graphic 9" descr="Open quotation mark with solid fill">
            <a:extLst>
              <a:ext uri="{FF2B5EF4-FFF2-40B4-BE49-F238E27FC236}">
                <a16:creationId xmlns:a16="http://schemas.microsoft.com/office/drawing/2014/main" xmlns="" id="{B2D1F1E6-7497-4EC8-88E1-B684E73C3843}"/>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8991665" y="737254"/>
            <a:ext cx="1208868" cy="1020911"/>
          </a:xfrm>
          <a:prstGeom prst="rect">
            <a:avLst/>
          </a:prstGeom>
        </p:spPr>
      </p:pic>
      <p:sp>
        <p:nvSpPr>
          <p:cNvPr id="26" name="CasetăText 25">
            <a:extLst>
              <a:ext uri="{FF2B5EF4-FFF2-40B4-BE49-F238E27FC236}">
                <a16:creationId xmlns:a16="http://schemas.microsoft.com/office/drawing/2014/main" xmlns="" id="{63A79E94-0A8F-4150-9F36-F6DAC6D1D153}"/>
              </a:ext>
            </a:extLst>
          </p:cNvPr>
          <p:cNvSpPr txBox="1"/>
          <p:nvPr/>
        </p:nvSpPr>
        <p:spPr>
          <a:xfrm>
            <a:off x="3891437" y="3739778"/>
            <a:ext cx="3584764" cy="2862322"/>
          </a:xfrm>
          <a:prstGeom prst="rect">
            <a:avLst/>
          </a:prstGeom>
          <a:noFill/>
        </p:spPr>
        <p:txBody>
          <a:bodyPr wrap="square">
            <a:spAutoFit/>
          </a:bodyPr>
          <a:lstStyle/>
          <a:p>
            <a:r>
              <a:rPr lang="en-US" sz="2000" b="1" i="1" dirty="0">
                <a:solidFill>
                  <a:srgbClr val="156082"/>
                </a:solidFill>
              </a:rPr>
              <a:t>Eu </a:t>
            </a:r>
            <a:r>
              <a:rPr lang="en-US" sz="2000" b="1" i="1" dirty="0" err="1">
                <a:solidFill>
                  <a:srgbClr val="156082"/>
                </a:solidFill>
              </a:rPr>
              <a:t>aș</a:t>
            </a:r>
            <a:r>
              <a:rPr lang="en-US" sz="2000" b="1" i="1" dirty="0">
                <a:solidFill>
                  <a:srgbClr val="156082"/>
                </a:solidFill>
              </a:rPr>
              <a:t> </a:t>
            </a:r>
            <a:r>
              <a:rPr lang="en-US" sz="2000" b="1" i="1" dirty="0" err="1">
                <a:solidFill>
                  <a:srgbClr val="156082"/>
                </a:solidFill>
              </a:rPr>
              <a:t>spune</a:t>
            </a:r>
            <a:r>
              <a:rPr lang="en-US" sz="2000" b="1" i="1" dirty="0">
                <a:solidFill>
                  <a:srgbClr val="156082"/>
                </a:solidFill>
              </a:rPr>
              <a:t> </a:t>
            </a:r>
            <a:r>
              <a:rPr lang="en-US" sz="2000" b="1" i="1" dirty="0" err="1">
                <a:solidFill>
                  <a:srgbClr val="156082"/>
                </a:solidFill>
              </a:rPr>
              <a:t>totuși</a:t>
            </a:r>
            <a:r>
              <a:rPr lang="en-US" sz="2000" b="1" i="1" dirty="0">
                <a:solidFill>
                  <a:srgbClr val="156082"/>
                </a:solidFill>
              </a:rPr>
              <a:t> </a:t>
            </a:r>
            <a:r>
              <a:rPr lang="en-US" sz="2000" b="1" i="1" dirty="0" err="1">
                <a:solidFill>
                  <a:srgbClr val="156082"/>
                </a:solidFill>
              </a:rPr>
              <a:t>instituțiile</a:t>
            </a:r>
            <a:r>
              <a:rPr lang="en-US" sz="2000" b="1" i="1" dirty="0">
                <a:solidFill>
                  <a:srgbClr val="156082"/>
                </a:solidFill>
              </a:rPr>
              <a:t> </a:t>
            </a:r>
            <a:r>
              <a:rPr lang="en-US" sz="2000" b="1" i="1" dirty="0" err="1">
                <a:solidFill>
                  <a:srgbClr val="156082"/>
                </a:solidFill>
              </a:rPr>
              <a:t>gestionate</a:t>
            </a:r>
            <a:r>
              <a:rPr lang="en-US" sz="2000" b="1" i="1" dirty="0">
                <a:solidFill>
                  <a:srgbClr val="156082"/>
                </a:solidFill>
              </a:rPr>
              <a:t> de </a:t>
            </a:r>
            <a:r>
              <a:rPr lang="en-US" sz="2000" b="1" i="1" dirty="0" err="1">
                <a:solidFill>
                  <a:srgbClr val="156082"/>
                </a:solidFill>
              </a:rPr>
              <a:t>către</a:t>
            </a:r>
            <a:r>
              <a:rPr lang="en-US" sz="2000" b="1" i="1" dirty="0">
                <a:solidFill>
                  <a:srgbClr val="156082"/>
                </a:solidFill>
              </a:rPr>
              <a:t> APL, </a:t>
            </a:r>
            <a:r>
              <a:rPr lang="en-US" sz="2000" b="1" i="1" dirty="0" err="1">
                <a:solidFill>
                  <a:srgbClr val="156082"/>
                </a:solidFill>
              </a:rPr>
              <a:t>pentru</a:t>
            </a:r>
            <a:r>
              <a:rPr lang="en-US" sz="2000" b="1" i="1" dirty="0">
                <a:solidFill>
                  <a:srgbClr val="156082"/>
                </a:solidFill>
              </a:rPr>
              <a:t> </a:t>
            </a:r>
            <a:r>
              <a:rPr lang="en-US" sz="2000" b="1" i="1" dirty="0" err="1">
                <a:solidFill>
                  <a:srgbClr val="156082"/>
                </a:solidFill>
              </a:rPr>
              <a:t>că</a:t>
            </a:r>
            <a:r>
              <a:rPr lang="en-US" sz="2000" b="1" i="1" dirty="0">
                <a:solidFill>
                  <a:srgbClr val="156082"/>
                </a:solidFill>
              </a:rPr>
              <a:t> </a:t>
            </a:r>
            <a:r>
              <a:rPr lang="en-US" sz="2000" b="1" i="1" dirty="0" err="1">
                <a:solidFill>
                  <a:srgbClr val="156082"/>
                </a:solidFill>
              </a:rPr>
              <a:t>foarte</a:t>
            </a:r>
            <a:r>
              <a:rPr lang="en-US" sz="2000" b="1" i="1" dirty="0">
                <a:solidFill>
                  <a:srgbClr val="156082"/>
                </a:solidFill>
              </a:rPr>
              <a:t> </a:t>
            </a:r>
            <a:r>
              <a:rPr lang="en-US" sz="2000" b="1" i="1" dirty="0" err="1">
                <a:solidFill>
                  <a:srgbClr val="156082"/>
                </a:solidFill>
              </a:rPr>
              <a:t>puțin</a:t>
            </a:r>
            <a:r>
              <a:rPr lang="en-US" sz="2000" b="1" i="1" dirty="0">
                <a:solidFill>
                  <a:srgbClr val="156082"/>
                </a:solidFill>
              </a:rPr>
              <a:t> am </a:t>
            </a:r>
            <a:r>
              <a:rPr lang="en-US" sz="2000" b="1" i="1" dirty="0" err="1">
                <a:solidFill>
                  <a:srgbClr val="156082"/>
                </a:solidFill>
              </a:rPr>
              <a:t>văzut</a:t>
            </a:r>
            <a:r>
              <a:rPr lang="en-US" sz="2000" b="1" i="1" dirty="0">
                <a:solidFill>
                  <a:srgbClr val="156082"/>
                </a:solidFill>
              </a:rPr>
              <a:t> </a:t>
            </a:r>
            <a:r>
              <a:rPr lang="en-US" sz="2000" b="1" i="1" dirty="0" err="1">
                <a:solidFill>
                  <a:srgbClr val="156082"/>
                </a:solidFill>
              </a:rPr>
              <a:t>structuri</a:t>
            </a:r>
            <a:r>
              <a:rPr lang="en-US" sz="2000" b="1" i="1" dirty="0">
                <a:solidFill>
                  <a:srgbClr val="156082"/>
                </a:solidFill>
              </a:rPr>
              <a:t> </a:t>
            </a:r>
            <a:r>
              <a:rPr lang="en-US" sz="2000" b="1" i="1" dirty="0" err="1">
                <a:solidFill>
                  <a:srgbClr val="156082"/>
                </a:solidFill>
              </a:rPr>
              <a:t>sau</a:t>
            </a:r>
            <a:r>
              <a:rPr lang="en-US" sz="2000" b="1" i="1" dirty="0">
                <a:solidFill>
                  <a:srgbClr val="156082"/>
                </a:solidFill>
              </a:rPr>
              <a:t> </a:t>
            </a:r>
            <a:r>
              <a:rPr lang="en-US" sz="2000" b="1" i="1" dirty="0" err="1">
                <a:solidFill>
                  <a:srgbClr val="156082"/>
                </a:solidFill>
              </a:rPr>
              <a:t>persoane</a:t>
            </a:r>
            <a:r>
              <a:rPr lang="en-US" sz="2000" b="1" i="1" dirty="0">
                <a:solidFill>
                  <a:srgbClr val="156082"/>
                </a:solidFill>
              </a:rPr>
              <a:t> care </a:t>
            </a:r>
            <a:r>
              <a:rPr lang="en-US" sz="2000" b="1" i="1" dirty="0" err="1">
                <a:solidFill>
                  <a:srgbClr val="156082"/>
                </a:solidFill>
              </a:rPr>
              <a:t>să</a:t>
            </a:r>
            <a:r>
              <a:rPr lang="en-US" sz="2000" b="1" i="1" dirty="0">
                <a:solidFill>
                  <a:srgbClr val="156082"/>
                </a:solidFill>
              </a:rPr>
              <a:t> fie din </a:t>
            </a:r>
            <a:r>
              <a:rPr lang="en-US" sz="2000" b="1" i="1" dirty="0" err="1">
                <a:solidFill>
                  <a:srgbClr val="156082"/>
                </a:solidFill>
              </a:rPr>
              <a:t>domeniul</a:t>
            </a:r>
            <a:r>
              <a:rPr lang="en-US" sz="2000" b="1" i="1" dirty="0">
                <a:solidFill>
                  <a:srgbClr val="156082"/>
                </a:solidFill>
              </a:rPr>
              <a:t> public local </a:t>
            </a:r>
            <a:r>
              <a:rPr lang="en-US" sz="2000" b="1" i="1" dirty="0" err="1">
                <a:solidFill>
                  <a:srgbClr val="156082"/>
                </a:solidFill>
              </a:rPr>
              <a:t>și</a:t>
            </a:r>
            <a:r>
              <a:rPr lang="en-US" sz="2000" b="1" i="1" dirty="0">
                <a:solidFill>
                  <a:srgbClr val="156082"/>
                </a:solidFill>
              </a:rPr>
              <a:t> </a:t>
            </a:r>
            <a:r>
              <a:rPr lang="en-US" sz="2000" b="1" i="1" dirty="0" err="1">
                <a:solidFill>
                  <a:srgbClr val="156082"/>
                </a:solidFill>
              </a:rPr>
              <a:t>să</a:t>
            </a:r>
            <a:r>
              <a:rPr lang="en-US" sz="2000" b="1" i="1" dirty="0">
                <a:solidFill>
                  <a:srgbClr val="156082"/>
                </a:solidFill>
              </a:rPr>
              <a:t> </a:t>
            </a:r>
            <a:r>
              <a:rPr lang="en-US" sz="2000" b="1" i="1" dirty="0" err="1">
                <a:solidFill>
                  <a:srgbClr val="156082"/>
                </a:solidFill>
              </a:rPr>
              <a:t>aibă</a:t>
            </a:r>
            <a:r>
              <a:rPr lang="en-US" sz="2000" b="1" i="1" dirty="0">
                <a:solidFill>
                  <a:srgbClr val="156082"/>
                </a:solidFill>
              </a:rPr>
              <a:t> o </a:t>
            </a:r>
            <a:r>
              <a:rPr lang="en-US" sz="2000" b="1" i="1" dirty="0" err="1">
                <a:solidFill>
                  <a:srgbClr val="156082"/>
                </a:solidFill>
              </a:rPr>
              <a:t>abordare</a:t>
            </a:r>
            <a:r>
              <a:rPr lang="en-US" sz="2000" b="1" i="1" dirty="0">
                <a:solidFill>
                  <a:srgbClr val="156082"/>
                </a:solidFill>
              </a:rPr>
              <a:t> </a:t>
            </a:r>
            <a:r>
              <a:rPr lang="en-US" sz="2000" b="1" i="1" dirty="0" err="1">
                <a:solidFill>
                  <a:srgbClr val="156082"/>
                </a:solidFill>
              </a:rPr>
              <a:t>corectă</a:t>
            </a:r>
            <a:r>
              <a:rPr lang="en-US" sz="2000" b="1" i="1" dirty="0">
                <a:solidFill>
                  <a:srgbClr val="156082"/>
                </a:solidFill>
              </a:rPr>
              <a:t> </a:t>
            </a:r>
            <a:r>
              <a:rPr lang="en-US" sz="2000" b="1" i="1" dirty="0" err="1">
                <a:solidFill>
                  <a:srgbClr val="156082"/>
                </a:solidFill>
              </a:rPr>
              <a:t>și</a:t>
            </a:r>
            <a:r>
              <a:rPr lang="en-US" sz="2000" b="1" i="1" dirty="0">
                <a:solidFill>
                  <a:srgbClr val="156082"/>
                </a:solidFill>
              </a:rPr>
              <a:t> </a:t>
            </a:r>
            <a:r>
              <a:rPr lang="en-US" sz="2000" b="1" i="1" dirty="0" err="1">
                <a:solidFill>
                  <a:srgbClr val="156082"/>
                </a:solidFill>
              </a:rPr>
              <a:t>direcționată</a:t>
            </a:r>
            <a:r>
              <a:rPr lang="en-US" sz="2000" b="1" i="1" dirty="0">
                <a:solidFill>
                  <a:srgbClr val="156082"/>
                </a:solidFill>
              </a:rPr>
              <a:t> </a:t>
            </a:r>
            <a:r>
              <a:rPr lang="en-US" sz="2000" b="1" i="1" dirty="0" err="1">
                <a:solidFill>
                  <a:srgbClr val="156082"/>
                </a:solidFill>
              </a:rPr>
              <a:t>în</a:t>
            </a:r>
            <a:r>
              <a:rPr lang="en-US" sz="2000" b="1" i="1" dirty="0">
                <a:solidFill>
                  <a:srgbClr val="156082"/>
                </a:solidFill>
              </a:rPr>
              <a:t> </a:t>
            </a:r>
            <a:r>
              <a:rPr lang="en-US" sz="2000" b="1" i="1" dirty="0" err="1">
                <a:solidFill>
                  <a:srgbClr val="156082"/>
                </a:solidFill>
              </a:rPr>
              <a:t>sectorul</a:t>
            </a:r>
            <a:r>
              <a:rPr lang="en-US" sz="2000" b="1" i="1" dirty="0">
                <a:solidFill>
                  <a:srgbClr val="156082"/>
                </a:solidFill>
              </a:rPr>
              <a:t> care </a:t>
            </a:r>
            <a:r>
              <a:rPr lang="en-US" sz="2000" b="1" i="1" dirty="0" err="1">
                <a:solidFill>
                  <a:srgbClr val="156082"/>
                </a:solidFill>
              </a:rPr>
              <a:t>trebuie</a:t>
            </a:r>
            <a:r>
              <a:rPr lang="en-US" sz="2000" b="1" i="1" dirty="0">
                <a:solidFill>
                  <a:srgbClr val="156082"/>
                </a:solidFill>
              </a:rPr>
              <a:t>. [I5]</a:t>
            </a:r>
          </a:p>
        </p:txBody>
      </p:sp>
      <p:sp>
        <p:nvSpPr>
          <p:cNvPr id="27" name="CasetăText 26">
            <a:extLst>
              <a:ext uri="{FF2B5EF4-FFF2-40B4-BE49-F238E27FC236}">
                <a16:creationId xmlns:a16="http://schemas.microsoft.com/office/drawing/2014/main" xmlns="" id="{15BC68E2-02F5-471D-9EDF-4FFECFEF3F47}"/>
              </a:ext>
            </a:extLst>
          </p:cNvPr>
          <p:cNvSpPr txBox="1"/>
          <p:nvPr/>
        </p:nvSpPr>
        <p:spPr>
          <a:xfrm>
            <a:off x="7719630" y="1541702"/>
            <a:ext cx="4047565" cy="3477875"/>
          </a:xfrm>
          <a:prstGeom prst="rect">
            <a:avLst/>
          </a:prstGeom>
          <a:noFill/>
        </p:spPr>
        <p:txBody>
          <a:bodyPr wrap="square">
            <a:spAutoFit/>
          </a:bodyPr>
          <a:lstStyle/>
          <a:p>
            <a:r>
              <a:rPr lang="en-US" sz="2000" b="1" i="1" dirty="0" err="1">
                <a:solidFill>
                  <a:srgbClr val="156082"/>
                </a:solidFill>
              </a:rPr>
              <a:t>Pentru</a:t>
            </a:r>
            <a:r>
              <a:rPr lang="en-US" sz="2000" b="1" i="1" dirty="0">
                <a:solidFill>
                  <a:srgbClr val="156082"/>
                </a:solidFill>
              </a:rPr>
              <a:t> </a:t>
            </a:r>
            <a:r>
              <a:rPr lang="en-US" sz="2000" b="1" i="1" dirty="0" err="1">
                <a:solidFill>
                  <a:srgbClr val="156082"/>
                </a:solidFill>
              </a:rPr>
              <a:t>compania</a:t>
            </a:r>
            <a:r>
              <a:rPr lang="en-US" sz="2000" b="1" i="1" dirty="0">
                <a:solidFill>
                  <a:srgbClr val="156082"/>
                </a:solidFill>
              </a:rPr>
              <a:t> </a:t>
            </a:r>
            <a:r>
              <a:rPr lang="en-US" sz="2000" b="1" i="1" dirty="0" err="1">
                <a:solidFill>
                  <a:srgbClr val="156082"/>
                </a:solidFill>
              </a:rPr>
              <a:t>mea</a:t>
            </a:r>
            <a:r>
              <a:rPr lang="en-US" sz="2000" b="1" i="1" dirty="0">
                <a:solidFill>
                  <a:srgbClr val="156082"/>
                </a:solidFill>
              </a:rPr>
              <a:t>, </a:t>
            </a:r>
            <a:r>
              <a:rPr lang="en-US" sz="2000" b="1" i="1" dirty="0" err="1">
                <a:solidFill>
                  <a:srgbClr val="156082"/>
                </a:solidFill>
              </a:rPr>
              <a:t>clar</a:t>
            </a:r>
            <a:r>
              <a:rPr lang="en-US" sz="2000" b="1" i="1" dirty="0">
                <a:solidFill>
                  <a:srgbClr val="156082"/>
                </a:solidFill>
              </a:rPr>
              <a:t> </a:t>
            </a:r>
            <a:r>
              <a:rPr lang="en-US" sz="2000" b="1" i="1" dirty="0" err="1">
                <a:solidFill>
                  <a:srgbClr val="156082"/>
                </a:solidFill>
              </a:rPr>
              <a:t>că</a:t>
            </a:r>
            <a:r>
              <a:rPr lang="en-US" sz="2000" b="1" i="1" dirty="0">
                <a:solidFill>
                  <a:srgbClr val="156082"/>
                </a:solidFill>
              </a:rPr>
              <a:t> sunt </a:t>
            </a:r>
            <a:r>
              <a:rPr lang="en-US" sz="2000" b="1" i="1" dirty="0" err="1">
                <a:solidFill>
                  <a:srgbClr val="156082"/>
                </a:solidFill>
              </a:rPr>
              <a:t>cele</a:t>
            </a:r>
            <a:r>
              <a:rPr lang="en-US" sz="2000" b="1" i="1" dirty="0">
                <a:solidFill>
                  <a:srgbClr val="156082"/>
                </a:solidFill>
              </a:rPr>
              <a:t> cu care </a:t>
            </a:r>
            <a:r>
              <a:rPr lang="en-US" sz="2000" b="1" i="1" dirty="0" err="1">
                <a:solidFill>
                  <a:srgbClr val="156082"/>
                </a:solidFill>
              </a:rPr>
              <a:t>interacționăm</a:t>
            </a:r>
            <a:r>
              <a:rPr lang="en-US" sz="2000" b="1" i="1" dirty="0">
                <a:solidFill>
                  <a:srgbClr val="156082"/>
                </a:solidFill>
              </a:rPr>
              <a:t> </a:t>
            </a:r>
            <a:r>
              <a:rPr lang="en-US" sz="2000" b="1" i="1" dirty="0" err="1">
                <a:solidFill>
                  <a:srgbClr val="156082"/>
                </a:solidFill>
              </a:rPr>
              <a:t>și</a:t>
            </a:r>
            <a:r>
              <a:rPr lang="en-US" sz="2000" b="1" i="1" dirty="0">
                <a:solidFill>
                  <a:srgbClr val="156082"/>
                </a:solidFill>
              </a:rPr>
              <a:t> </a:t>
            </a:r>
            <a:r>
              <a:rPr lang="en-US" sz="2000" b="1" i="1" dirty="0" err="1">
                <a:solidFill>
                  <a:srgbClr val="156082"/>
                </a:solidFill>
              </a:rPr>
              <a:t>clar</a:t>
            </a:r>
            <a:r>
              <a:rPr lang="en-US" sz="2000" b="1" i="1" dirty="0">
                <a:solidFill>
                  <a:srgbClr val="156082"/>
                </a:solidFill>
              </a:rPr>
              <a:t> </a:t>
            </a:r>
            <a:r>
              <a:rPr lang="en-US" sz="2000" b="1" i="1" dirty="0" err="1">
                <a:solidFill>
                  <a:srgbClr val="156082"/>
                </a:solidFill>
              </a:rPr>
              <a:t>că</a:t>
            </a:r>
            <a:r>
              <a:rPr lang="en-US" sz="2000" b="1" i="1" dirty="0">
                <a:solidFill>
                  <a:srgbClr val="156082"/>
                </a:solidFill>
              </a:rPr>
              <a:t> </a:t>
            </a:r>
            <a:r>
              <a:rPr lang="en-US" sz="2000" b="1" i="1" dirty="0" err="1">
                <a:solidFill>
                  <a:srgbClr val="156082"/>
                </a:solidFill>
              </a:rPr>
              <a:t>depinde</a:t>
            </a:r>
            <a:r>
              <a:rPr lang="en-US" sz="2000" b="1" i="1" dirty="0">
                <a:solidFill>
                  <a:srgbClr val="156082"/>
                </a:solidFill>
              </a:rPr>
              <a:t> de </a:t>
            </a:r>
            <a:r>
              <a:rPr lang="en-US" sz="2000" b="1" i="1" dirty="0" err="1">
                <a:solidFill>
                  <a:srgbClr val="156082"/>
                </a:solidFill>
              </a:rPr>
              <a:t>suma</a:t>
            </a:r>
            <a:r>
              <a:rPr lang="en-US" sz="2000" b="1" i="1" dirty="0">
                <a:solidFill>
                  <a:srgbClr val="156082"/>
                </a:solidFill>
              </a:rPr>
              <a:t> </a:t>
            </a:r>
            <a:r>
              <a:rPr lang="en-US" sz="2000" b="1" i="1" dirty="0" err="1">
                <a:solidFill>
                  <a:srgbClr val="156082"/>
                </a:solidFill>
              </a:rPr>
              <a:t>tranzacțiilor</a:t>
            </a:r>
            <a:r>
              <a:rPr lang="en-US" sz="2000" b="1" i="1" dirty="0">
                <a:solidFill>
                  <a:srgbClr val="156082"/>
                </a:solidFill>
              </a:rPr>
              <a:t> care se fac, per general </a:t>
            </a:r>
            <a:r>
              <a:rPr lang="en-US" sz="2000" b="1" i="1" dirty="0" err="1">
                <a:solidFill>
                  <a:srgbClr val="156082"/>
                </a:solidFill>
              </a:rPr>
              <a:t>deschide</a:t>
            </a:r>
            <a:r>
              <a:rPr lang="en-US" sz="2000" b="1" i="1" dirty="0">
                <a:solidFill>
                  <a:srgbClr val="156082"/>
                </a:solidFill>
              </a:rPr>
              <a:t> </a:t>
            </a:r>
            <a:r>
              <a:rPr lang="en-US" sz="2000" b="1" i="1" dirty="0" err="1">
                <a:solidFill>
                  <a:srgbClr val="156082"/>
                </a:solidFill>
              </a:rPr>
              <a:t>bugetul</a:t>
            </a:r>
            <a:r>
              <a:rPr lang="ro-RO" sz="2000" b="1" i="1" dirty="0">
                <a:solidFill>
                  <a:srgbClr val="156082"/>
                </a:solidFill>
              </a:rPr>
              <a:t> național</a:t>
            </a:r>
            <a:r>
              <a:rPr lang="en-US" sz="2000" b="1" i="1" dirty="0">
                <a:solidFill>
                  <a:srgbClr val="156082"/>
                </a:solidFill>
              </a:rPr>
              <a:t>, </a:t>
            </a:r>
            <a:r>
              <a:rPr lang="en-US" sz="2000" b="1" i="1" dirty="0" err="1">
                <a:solidFill>
                  <a:srgbClr val="156082"/>
                </a:solidFill>
              </a:rPr>
              <a:t>primii</a:t>
            </a:r>
            <a:r>
              <a:rPr lang="en-US" sz="2000" b="1" i="1" dirty="0">
                <a:solidFill>
                  <a:srgbClr val="156082"/>
                </a:solidFill>
              </a:rPr>
              <a:t> </a:t>
            </a:r>
            <a:r>
              <a:rPr lang="en-US" sz="2000" b="1" i="1" dirty="0" err="1">
                <a:solidFill>
                  <a:srgbClr val="156082"/>
                </a:solidFill>
              </a:rPr>
              <a:t>lideri</a:t>
            </a:r>
            <a:r>
              <a:rPr lang="en-US" sz="2000" b="1" i="1" dirty="0">
                <a:solidFill>
                  <a:srgbClr val="156082"/>
                </a:solidFill>
              </a:rPr>
              <a:t> care </a:t>
            </a:r>
            <a:r>
              <a:rPr lang="en-US" sz="2000" b="1" i="1" dirty="0" err="1">
                <a:solidFill>
                  <a:srgbClr val="156082"/>
                </a:solidFill>
              </a:rPr>
              <a:t>aduc</a:t>
            </a:r>
            <a:r>
              <a:rPr lang="en-US" sz="2000" b="1" i="1" dirty="0">
                <a:solidFill>
                  <a:srgbClr val="156082"/>
                </a:solidFill>
              </a:rPr>
              <a:t> </a:t>
            </a:r>
            <a:r>
              <a:rPr lang="en-US" sz="2000" b="1" i="1" dirty="0" err="1">
                <a:solidFill>
                  <a:srgbClr val="156082"/>
                </a:solidFill>
              </a:rPr>
              <a:t>cel</a:t>
            </a:r>
            <a:r>
              <a:rPr lang="en-US" sz="2000" b="1" i="1" dirty="0">
                <a:solidFill>
                  <a:srgbClr val="156082"/>
                </a:solidFill>
              </a:rPr>
              <a:t> </a:t>
            </a:r>
            <a:r>
              <a:rPr lang="en-US" sz="2000" b="1" i="1" dirty="0" err="1">
                <a:solidFill>
                  <a:srgbClr val="156082"/>
                </a:solidFill>
              </a:rPr>
              <a:t>mai</a:t>
            </a:r>
            <a:r>
              <a:rPr lang="en-US" sz="2000" b="1" i="1" dirty="0">
                <a:solidFill>
                  <a:srgbClr val="156082"/>
                </a:solidFill>
              </a:rPr>
              <a:t> </a:t>
            </a:r>
            <a:r>
              <a:rPr lang="en-US" sz="2000" b="1" i="1" dirty="0" err="1">
                <a:solidFill>
                  <a:srgbClr val="156082"/>
                </a:solidFill>
              </a:rPr>
              <a:t>mulți</a:t>
            </a:r>
            <a:r>
              <a:rPr lang="en-US" sz="2000" b="1" i="1" dirty="0">
                <a:solidFill>
                  <a:srgbClr val="156082"/>
                </a:solidFill>
              </a:rPr>
              <a:t> </a:t>
            </a:r>
            <a:r>
              <a:rPr lang="en-US" sz="2000" b="1" i="1" dirty="0" err="1">
                <a:solidFill>
                  <a:srgbClr val="156082"/>
                </a:solidFill>
              </a:rPr>
              <a:t>bani</a:t>
            </a:r>
            <a:r>
              <a:rPr lang="en-US" sz="2000" b="1" i="1" dirty="0">
                <a:solidFill>
                  <a:srgbClr val="156082"/>
                </a:solidFill>
              </a:rPr>
              <a:t> </a:t>
            </a:r>
            <a:r>
              <a:rPr lang="en-US" sz="2000" b="1" i="1" dirty="0" err="1">
                <a:solidFill>
                  <a:srgbClr val="156082"/>
                </a:solidFill>
              </a:rPr>
              <a:t>în</a:t>
            </a:r>
            <a:r>
              <a:rPr lang="en-US" sz="2000" b="1" i="1" dirty="0">
                <a:solidFill>
                  <a:srgbClr val="156082"/>
                </a:solidFill>
              </a:rPr>
              <a:t> </a:t>
            </a:r>
            <a:r>
              <a:rPr lang="en-US" sz="2000" b="1" i="1" dirty="0" err="1">
                <a:solidFill>
                  <a:srgbClr val="156082"/>
                </a:solidFill>
              </a:rPr>
              <a:t>buget</a:t>
            </a:r>
            <a:r>
              <a:rPr lang="en-US" sz="2000" b="1" i="1" dirty="0">
                <a:solidFill>
                  <a:srgbClr val="156082"/>
                </a:solidFill>
              </a:rPr>
              <a:t> ace</a:t>
            </a:r>
            <a:r>
              <a:rPr lang="ro-RO" sz="2000" b="1" i="1" dirty="0">
                <a:solidFill>
                  <a:srgbClr val="156082"/>
                </a:solidFill>
              </a:rPr>
              <a:t>ea </a:t>
            </a:r>
            <a:r>
              <a:rPr lang="en-US" sz="2000" b="1" i="1" dirty="0">
                <a:solidFill>
                  <a:srgbClr val="156082"/>
                </a:solidFill>
              </a:rPr>
              <a:t>sunt </a:t>
            </a:r>
            <a:r>
              <a:rPr lang="en-US" sz="2000" b="1" i="1" dirty="0" err="1">
                <a:solidFill>
                  <a:srgbClr val="156082"/>
                </a:solidFill>
              </a:rPr>
              <a:t>cei</a:t>
            </a:r>
            <a:r>
              <a:rPr lang="en-US" sz="2000" b="1" i="1" dirty="0">
                <a:solidFill>
                  <a:srgbClr val="156082"/>
                </a:solidFill>
              </a:rPr>
              <a:t> </a:t>
            </a:r>
            <a:r>
              <a:rPr lang="en-US" sz="2000" b="1" i="1" dirty="0" err="1">
                <a:solidFill>
                  <a:srgbClr val="156082"/>
                </a:solidFill>
              </a:rPr>
              <a:t>mai</a:t>
            </a:r>
            <a:r>
              <a:rPr lang="en-US" sz="2000" b="1" i="1" dirty="0">
                <a:solidFill>
                  <a:srgbClr val="156082"/>
                </a:solidFill>
              </a:rPr>
              <a:t> </a:t>
            </a:r>
            <a:r>
              <a:rPr lang="en-US" sz="2000" b="1" i="1" dirty="0" err="1">
                <a:solidFill>
                  <a:srgbClr val="156082"/>
                </a:solidFill>
              </a:rPr>
              <a:t>corupți</a:t>
            </a:r>
            <a:r>
              <a:rPr lang="ro-RO" sz="2000" b="1" i="1" dirty="0">
                <a:solidFill>
                  <a:srgbClr val="156082"/>
                </a:solidFill>
              </a:rPr>
              <a:t>,</a:t>
            </a:r>
            <a:r>
              <a:rPr lang="en-US" sz="2000" b="1" i="1" dirty="0">
                <a:solidFill>
                  <a:srgbClr val="156082"/>
                </a:solidFill>
              </a:rPr>
              <a:t> </a:t>
            </a:r>
            <a:r>
              <a:rPr lang="en-US" sz="2000" b="1" i="1" dirty="0" err="1">
                <a:solidFill>
                  <a:srgbClr val="156082"/>
                </a:solidFill>
              </a:rPr>
              <a:t>acolo</a:t>
            </a:r>
            <a:r>
              <a:rPr lang="en-US" sz="2000" b="1" i="1" dirty="0">
                <a:solidFill>
                  <a:srgbClr val="156082"/>
                </a:solidFill>
              </a:rPr>
              <a:t> e </a:t>
            </a:r>
            <a:r>
              <a:rPr lang="en-US" sz="2000" b="1" i="1" dirty="0" err="1">
                <a:solidFill>
                  <a:srgbClr val="156082"/>
                </a:solidFill>
              </a:rPr>
              <a:t>cea</a:t>
            </a:r>
            <a:r>
              <a:rPr lang="en-US" sz="2000" b="1" i="1" dirty="0">
                <a:solidFill>
                  <a:srgbClr val="156082"/>
                </a:solidFill>
              </a:rPr>
              <a:t> </a:t>
            </a:r>
            <a:r>
              <a:rPr lang="en-US" sz="2000" b="1" i="1" dirty="0" err="1">
                <a:solidFill>
                  <a:srgbClr val="156082"/>
                </a:solidFill>
              </a:rPr>
              <a:t>mai</a:t>
            </a:r>
            <a:r>
              <a:rPr lang="en-US" sz="2000" b="1" i="1" dirty="0">
                <a:solidFill>
                  <a:srgbClr val="156082"/>
                </a:solidFill>
              </a:rPr>
              <a:t> mare </a:t>
            </a:r>
            <a:r>
              <a:rPr lang="en-US" sz="2000" b="1" i="1" dirty="0" err="1">
                <a:solidFill>
                  <a:srgbClr val="156082"/>
                </a:solidFill>
              </a:rPr>
              <a:t>miză</a:t>
            </a:r>
            <a:r>
              <a:rPr lang="en-US" sz="2000" b="1" i="1" dirty="0">
                <a:solidFill>
                  <a:srgbClr val="156082"/>
                </a:solidFill>
              </a:rPr>
              <a:t> de  a face </a:t>
            </a:r>
            <a:r>
              <a:rPr lang="en-US" sz="2000" b="1" i="1" dirty="0" err="1">
                <a:solidFill>
                  <a:srgbClr val="156082"/>
                </a:solidFill>
              </a:rPr>
              <a:t>bani</a:t>
            </a:r>
            <a:r>
              <a:rPr lang="en-US" sz="2000" b="1" i="1" dirty="0">
                <a:solidFill>
                  <a:srgbClr val="156082"/>
                </a:solidFill>
              </a:rPr>
              <a:t>, </a:t>
            </a:r>
            <a:r>
              <a:rPr lang="en-US" sz="2000" b="1" i="1" dirty="0" err="1">
                <a:solidFill>
                  <a:srgbClr val="156082"/>
                </a:solidFill>
              </a:rPr>
              <a:t>acestea</a:t>
            </a:r>
            <a:r>
              <a:rPr lang="en-US" sz="2000" b="1" i="1" dirty="0">
                <a:solidFill>
                  <a:srgbClr val="156082"/>
                </a:solidFill>
              </a:rPr>
              <a:t> sunt </a:t>
            </a:r>
            <a:r>
              <a:rPr lang="en-US" sz="2000" b="1" i="1" dirty="0" err="1">
                <a:solidFill>
                  <a:srgbClr val="156082"/>
                </a:solidFill>
              </a:rPr>
              <a:t>vamele</a:t>
            </a:r>
            <a:r>
              <a:rPr lang="en-US" sz="2000" b="1" i="1" dirty="0">
                <a:solidFill>
                  <a:srgbClr val="156082"/>
                </a:solidFill>
              </a:rPr>
              <a:t>, </a:t>
            </a:r>
            <a:r>
              <a:rPr lang="en-US" sz="2000" b="1" i="1" dirty="0" err="1">
                <a:solidFill>
                  <a:srgbClr val="156082"/>
                </a:solidFill>
              </a:rPr>
              <a:t>ele</a:t>
            </a:r>
            <a:r>
              <a:rPr lang="en-US" sz="2000" b="1" i="1" dirty="0">
                <a:solidFill>
                  <a:srgbClr val="156082"/>
                </a:solidFill>
              </a:rPr>
              <a:t> </a:t>
            </a:r>
            <a:r>
              <a:rPr lang="en-US" sz="2000" b="1" i="1" dirty="0" err="1">
                <a:solidFill>
                  <a:srgbClr val="156082"/>
                </a:solidFill>
              </a:rPr>
              <a:t>aduc</a:t>
            </a:r>
            <a:r>
              <a:rPr lang="en-US" sz="2000" b="1" i="1" dirty="0">
                <a:solidFill>
                  <a:srgbClr val="156082"/>
                </a:solidFill>
              </a:rPr>
              <a:t> 40% din PIB. [FG1-B2]</a:t>
            </a:r>
          </a:p>
        </p:txBody>
      </p:sp>
    </p:spTree>
    <p:extLst>
      <p:ext uri="{BB962C8B-B14F-4D97-AF65-F5344CB8AC3E}">
        <p14:creationId xmlns:p14="http://schemas.microsoft.com/office/powerpoint/2010/main" val="1340645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CA0CD98-15AC-9998-FF78-0109584E3A09}"/>
              </a:ext>
            </a:extLst>
          </p:cNvPr>
          <p:cNvSpPr/>
          <p:nvPr/>
        </p:nvSpPr>
        <p:spPr>
          <a:xfrm>
            <a:off x="268616" y="257276"/>
            <a:ext cx="9950852" cy="738812"/>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12" name="Slide Number Placeholder 11">
            <a:extLst>
              <a:ext uri="{FF2B5EF4-FFF2-40B4-BE49-F238E27FC236}">
                <a16:creationId xmlns:a16="http://schemas.microsoft.com/office/drawing/2014/main" xmlns="" id="{BDDB27F9-1921-94A2-8B8C-318821987848}"/>
              </a:ext>
            </a:extLst>
          </p:cNvPr>
          <p:cNvSpPr>
            <a:spLocks noGrp="1"/>
          </p:cNvSpPr>
          <p:nvPr>
            <p:ph type="sldNum" sz="quarter" idx="12"/>
          </p:nvPr>
        </p:nvSpPr>
        <p:spPr/>
        <p:txBody>
          <a:bodyPr/>
          <a:lstStyle/>
          <a:p>
            <a:fld id="{08014354-BD36-4150-9D4A-A2D052BB023E}" type="slidenum">
              <a:rPr lang="aa-ET" smtClean="0"/>
              <a:t>16</a:t>
            </a:fld>
            <a:endParaRPr lang="aa-ET"/>
          </a:p>
        </p:txBody>
      </p:sp>
      <p:sp>
        <p:nvSpPr>
          <p:cNvPr id="5" name="Rectangle 3">
            <a:extLst>
              <a:ext uri="{FF2B5EF4-FFF2-40B4-BE49-F238E27FC236}">
                <a16:creationId xmlns:a16="http://schemas.microsoft.com/office/drawing/2014/main" xmlns="" id="{4736C372-30B9-4046-B62E-8E2F6A916097}"/>
              </a:ext>
            </a:extLst>
          </p:cNvPr>
          <p:cNvSpPr/>
          <p:nvPr/>
        </p:nvSpPr>
        <p:spPr>
          <a:xfrm>
            <a:off x="361950" y="0"/>
            <a:ext cx="9119718" cy="132796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4400" b="1" dirty="0">
                <a:solidFill>
                  <a:schemeClr val="tx2">
                    <a:lumMod val="75000"/>
                    <a:lumOff val="25000"/>
                  </a:schemeClr>
                </a:solidFill>
                <a:effectLst/>
                <a:latin typeface="Aptos Display" panose="020B0004020202020204" pitchFamily="34" charset="0"/>
                <a:ea typeface="Arial" panose="020B0604020202020204" pitchFamily="34" charset="0"/>
              </a:rPr>
              <a:t>Ce spun antreprenorii...</a:t>
            </a:r>
            <a:endParaRPr lang="aa-ET" sz="4400" dirty="0">
              <a:solidFill>
                <a:schemeClr val="tx2">
                  <a:lumMod val="75000"/>
                  <a:lumOff val="25000"/>
                </a:schemeClr>
              </a:solidFill>
              <a:effectLst/>
              <a:latin typeface="Aptos Display" panose="020B0004020202020204" pitchFamily="34" charset="0"/>
              <a:ea typeface="Arial" panose="020B0604020202020204" pitchFamily="34" charset="0"/>
            </a:endParaRPr>
          </a:p>
        </p:txBody>
      </p:sp>
      <p:sp>
        <p:nvSpPr>
          <p:cNvPr id="22" name="Rectangle: Rounded Corners 6">
            <a:extLst>
              <a:ext uri="{FF2B5EF4-FFF2-40B4-BE49-F238E27FC236}">
                <a16:creationId xmlns:a16="http://schemas.microsoft.com/office/drawing/2014/main" xmlns="" id="{205CC80A-9305-4FB4-A3CB-81281294F4EA}"/>
              </a:ext>
            </a:extLst>
          </p:cNvPr>
          <p:cNvSpPr/>
          <p:nvPr/>
        </p:nvSpPr>
        <p:spPr>
          <a:xfrm>
            <a:off x="883381" y="1672263"/>
            <a:ext cx="9950852" cy="4210952"/>
          </a:xfrm>
          <a:prstGeom prst="round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a-ET"/>
          </a:p>
        </p:txBody>
      </p:sp>
      <p:pic>
        <p:nvPicPr>
          <p:cNvPr id="23" name="Graphic 9" descr="Open quotation mark with solid fill">
            <a:extLst>
              <a:ext uri="{FF2B5EF4-FFF2-40B4-BE49-F238E27FC236}">
                <a16:creationId xmlns:a16="http://schemas.microsoft.com/office/drawing/2014/main" xmlns="" id="{B2D1F1E6-7497-4EC8-88E1-B684E73C3843}"/>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4921809" y="945967"/>
            <a:ext cx="1208868" cy="1020911"/>
          </a:xfrm>
          <a:prstGeom prst="rect">
            <a:avLst/>
          </a:prstGeom>
        </p:spPr>
      </p:pic>
      <p:sp>
        <p:nvSpPr>
          <p:cNvPr id="27" name="CasetăText 26">
            <a:extLst>
              <a:ext uri="{FF2B5EF4-FFF2-40B4-BE49-F238E27FC236}">
                <a16:creationId xmlns:a16="http://schemas.microsoft.com/office/drawing/2014/main" xmlns="" id="{15BC68E2-02F5-471D-9EDF-4FFECFEF3F47}"/>
              </a:ext>
            </a:extLst>
          </p:cNvPr>
          <p:cNvSpPr txBox="1"/>
          <p:nvPr/>
        </p:nvSpPr>
        <p:spPr>
          <a:xfrm>
            <a:off x="1123730" y="1672263"/>
            <a:ext cx="9296368" cy="3968266"/>
          </a:xfrm>
          <a:prstGeom prst="rect">
            <a:avLst/>
          </a:prstGeom>
          <a:noFill/>
        </p:spPr>
        <p:txBody>
          <a:bodyPr wrap="square">
            <a:spAutoFit/>
          </a:bodyPr>
          <a:lstStyle/>
          <a:p>
            <a:pPr marR="346075">
              <a:lnSpc>
                <a:spcPct val="115000"/>
              </a:lnSpc>
              <a:spcAft>
                <a:spcPts val="800"/>
              </a:spcAft>
            </a:pPr>
            <a:r>
              <a:rPr lang="ro-RO" sz="2000" b="1" i="1" dirty="0">
                <a:solidFill>
                  <a:srgbClr val="156082"/>
                </a:solidFill>
              </a:rPr>
              <a:t>La capitolul instituții publice, cum ar fi ecologia, protecția muncii, acolo este corupție într-adevăr, acolo este un negativism foarte mare. Dar vreau să vă spun că la noi în societate toate instituțiile care intră în contact cu mediul de afaceri, cum ar fi inspectoratele fiscale, tot ce ține de ecologie, de ANSA, toate sunt corupte...Chiar și începând cu poliția, vama…continuând cu justiția, procuratura, judecătorii… Și vă spun că business-</a:t>
            </a:r>
            <a:r>
              <a:rPr lang="ro-RO" sz="2000" b="1" i="1" dirty="0" err="1">
                <a:solidFill>
                  <a:srgbClr val="156082"/>
                </a:solidFill>
              </a:rPr>
              <a:t>ul</a:t>
            </a:r>
            <a:r>
              <a:rPr lang="ro-RO" sz="2000" b="1" i="1" dirty="0">
                <a:solidFill>
                  <a:srgbClr val="156082"/>
                </a:solidFill>
              </a:rPr>
              <a:t> care a mai rămas acum în Moldova de acum știe toată situația aceasta și noi suntem nevoiți să activăm așa mai departe, neavând alte variante, adică noi suntem supuși pe un drum care noi suntem nevoiți să mergem după inspectoratele acestea. Altfel, trebuie să închidem business -</a:t>
            </a:r>
            <a:r>
              <a:rPr lang="ro-RO" sz="2000" b="1" i="1" dirty="0" err="1">
                <a:solidFill>
                  <a:srgbClr val="156082"/>
                </a:solidFill>
              </a:rPr>
              <a:t>ul</a:t>
            </a:r>
            <a:r>
              <a:rPr lang="ro-RO" sz="2000" b="1" i="1" dirty="0">
                <a:solidFill>
                  <a:srgbClr val="156082"/>
                </a:solidFill>
              </a:rPr>
              <a:t> și să plecăm și noi din țară... [I2]</a:t>
            </a:r>
            <a:endParaRPr lang="en-US" sz="2000" b="1" i="1" dirty="0">
              <a:solidFill>
                <a:srgbClr val="156082"/>
              </a:solidFill>
            </a:endParaRPr>
          </a:p>
        </p:txBody>
      </p:sp>
    </p:spTree>
    <p:extLst>
      <p:ext uri="{BB962C8B-B14F-4D97-AF65-F5344CB8AC3E}">
        <p14:creationId xmlns:p14="http://schemas.microsoft.com/office/powerpoint/2010/main" val="1793139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4" name="TextBox 3">
            <a:extLst>
              <a:ext uri="{FF2B5EF4-FFF2-40B4-BE49-F238E27FC236}">
                <a16:creationId xmlns:a16="http://schemas.microsoft.com/office/drawing/2014/main" xmlns="" id="{4F8E4BEC-3872-260B-BD3F-A1FA10C43CE7}"/>
              </a:ext>
            </a:extLst>
          </p:cNvPr>
          <p:cNvSpPr txBox="1"/>
          <p:nvPr/>
        </p:nvSpPr>
        <p:spPr>
          <a:xfrm>
            <a:off x="461513" y="1250380"/>
            <a:ext cx="10959156" cy="707886"/>
          </a:xfrm>
          <a:prstGeom prst="rect">
            <a:avLst/>
          </a:prstGeom>
          <a:noFill/>
        </p:spPr>
        <p:txBody>
          <a:bodyPr wrap="square" rtlCol="0">
            <a:spAutoFit/>
          </a:bodyPr>
          <a:lstStyle/>
          <a:p>
            <a:r>
              <a:rPr lang="ro-RO" sz="2000" b="1" dirty="0">
                <a:solidFill>
                  <a:srgbClr val="C00000"/>
                </a:solidFill>
                <a:latin typeface="Aptos Display" panose="020B0004020202020204" pitchFamily="34" charset="0"/>
              </a:rPr>
              <a:t>În sectorul/domeniul de afaceri în care activați Dvs., care este scopul plăţilor neoficiale? </a:t>
            </a:r>
            <a:r>
              <a:rPr lang="ro-RO" sz="2000" b="1" dirty="0">
                <a:latin typeface="Aptos Display" panose="020B0004020202020204" pitchFamily="34" charset="0"/>
              </a:rPr>
              <a:t>% din cei care s-au confruntat cu cazuri de corupție </a:t>
            </a:r>
            <a:r>
              <a:rPr lang="ro-RO" b="1" dirty="0">
                <a:solidFill>
                  <a:srgbClr val="C00000"/>
                </a:solidFill>
                <a:latin typeface="Aptos Display" panose="020B0004020202020204" pitchFamily="34" charset="0"/>
              </a:rPr>
              <a:t>(</a:t>
            </a:r>
            <a:r>
              <a:rPr lang="ro-RO" b="1" dirty="0">
                <a:solidFill>
                  <a:srgbClr val="4472C4"/>
                </a:solidFill>
                <a:latin typeface="Aptos Display" panose="020B0004020202020204" pitchFamily="34" charset="0"/>
              </a:rPr>
              <a:t>15.8%</a:t>
            </a:r>
            <a:r>
              <a:rPr lang="ro-RO" b="1" dirty="0">
                <a:solidFill>
                  <a:srgbClr val="C00000"/>
                </a:solidFill>
                <a:latin typeface="Aptos Display" panose="020B0004020202020204" pitchFamily="34" charset="0"/>
              </a:rPr>
              <a:t> în </a:t>
            </a:r>
            <a:r>
              <a:rPr lang="ro-RO" b="1" dirty="0">
                <a:latin typeface="Aptos Display" panose="020B0004020202020204" pitchFamily="34" charset="0"/>
              </a:rPr>
              <a:t>2024</a:t>
            </a:r>
            <a:r>
              <a:rPr lang="ro-RO" b="1" dirty="0">
                <a:solidFill>
                  <a:srgbClr val="C00000"/>
                </a:solidFill>
                <a:latin typeface="Aptos Display" panose="020B0004020202020204" pitchFamily="34" charset="0"/>
              </a:rPr>
              <a:t> și </a:t>
            </a:r>
            <a:r>
              <a:rPr lang="ro-RO" b="1" dirty="0">
                <a:solidFill>
                  <a:srgbClr val="4472C4"/>
                </a:solidFill>
                <a:latin typeface="Aptos Display" panose="020B0004020202020204" pitchFamily="34" charset="0"/>
              </a:rPr>
              <a:t>24.7%</a:t>
            </a:r>
            <a:r>
              <a:rPr lang="ro-RO" b="1" dirty="0">
                <a:solidFill>
                  <a:srgbClr val="C00000"/>
                </a:solidFill>
                <a:latin typeface="Aptos Display" panose="020B0004020202020204" pitchFamily="34" charset="0"/>
              </a:rPr>
              <a:t> în </a:t>
            </a:r>
            <a:r>
              <a:rPr lang="ro-RO" b="1" dirty="0">
                <a:latin typeface="Aptos Display" panose="020B0004020202020204" pitchFamily="34" charset="0"/>
              </a:rPr>
              <a:t>2017</a:t>
            </a:r>
            <a:r>
              <a:rPr lang="ro-RO" b="1" dirty="0">
                <a:solidFill>
                  <a:srgbClr val="C00000"/>
                </a:solidFill>
                <a:latin typeface="Aptos Display" panose="020B0004020202020204" pitchFamily="34" charset="0"/>
              </a:rPr>
              <a:t>)</a:t>
            </a:r>
            <a:endParaRPr lang="aa-ET" b="1" dirty="0">
              <a:solidFill>
                <a:schemeClr val="accent1"/>
              </a:solidFill>
              <a:latin typeface="Aptos Display" panose="020B0004020202020204" pitchFamily="34" charset="0"/>
            </a:endParaRPr>
          </a:p>
        </p:txBody>
      </p:sp>
      <p:sp>
        <p:nvSpPr>
          <p:cNvPr id="7" name="Slide Number Placeholder 6">
            <a:extLst>
              <a:ext uri="{FF2B5EF4-FFF2-40B4-BE49-F238E27FC236}">
                <a16:creationId xmlns:a16="http://schemas.microsoft.com/office/drawing/2014/main" xmlns="" id="{926B75E3-5A57-92B2-8993-24E00F153FEF}"/>
              </a:ext>
            </a:extLst>
          </p:cNvPr>
          <p:cNvSpPr>
            <a:spLocks noGrp="1"/>
          </p:cNvSpPr>
          <p:nvPr>
            <p:ph type="sldNum" sz="quarter" idx="12"/>
          </p:nvPr>
        </p:nvSpPr>
        <p:spPr/>
        <p:txBody>
          <a:bodyPr/>
          <a:lstStyle/>
          <a:p>
            <a:fld id="{08014354-BD36-4150-9D4A-A2D052BB023E}" type="slidenum">
              <a:rPr lang="aa-ET" smtClean="0"/>
              <a:t>17</a:t>
            </a:fld>
            <a:endParaRPr lang="aa-ET"/>
          </a:p>
        </p:txBody>
      </p:sp>
      <p:graphicFrame>
        <p:nvGraphicFramePr>
          <p:cNvPr id="5" name="Chart 4">
            <a:extLst>
              <a:ext uri="{FF2B5EF4-FFF2-40B4-BE49-F238E27FC236}">
                <a16:creationId xmlns:a16="http://schemas.microsoft.com/office/drawing/2014/main" xmlns="" id="{0D2BE0D3-0329-1D55-EF5F-2A55D8F8D025}"/>
              </a:ext>
            </a:extLst>
          </p:cNvPr>
          <p:cNvGraphicFramePr>
            <a:graphicFrameLocks/>
          </p:cNvGraphicFramePr>
          <p:nvPr>
            <p:extLst>
              <p:ext uri="{D42A27DB-BD31-4B8C-83A1-F6EECF244321}">
                <p14:modId xmlns:p14="http://schemas.microsoft.com/office/powerpoint/2010/main" val="2076726581"/>
              </p:ext>
            </p:extLst>
          </p:nvPr>
        </p:nvGraphicFramePr>
        <p:xfrm>
          <a:off x="632298" y="2057399"/>
          <a:ext cx="9610928" cy="4298951"/>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a:extLst>
              <a:ext uri="{FF2B5EF4-FFF2-40B4-BE49-F238E27FC236}">
                <a16:creationId xmlns:a16="http://schemas.microsoft.com/office/drawing/2014/main" xmlns="" id="{336C5674-3A87-CF19-1D39-52DE84EA5B72}"/>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 </a:t>
            </a:r>
            <a:r>
              <a:rPr lang="en-IE" sz="3600" b="1" dirty="0">
                <a:solidFill>
                  <a:srgbClr val="C00000"/>
                </a:solidFill>
                <a:latin typeface="Aptos Display" panose="020B0004020202020204" pitchFamily="34" charset="0"/>
                <a:ea typeface="Arial" panose="020B0604020202020204" pitchFamily="34" charset="0"/>
              </a:rPr>
              <a:t>“</a:t>
            </a:r>
            <a:r>
              <a:rPr lang="ro-RO" sz="3200" b="1" dirty="0">
                <a:solidFill>
                  <a:srgbClr val="C00000"/>
                </a:solidFill>
                <a:latin typeface="Aptos Display" panose="020B0004020202020204" pitchFamily="34" charset="0"/>
                <a:ea typeface="Arial" panose="020B0604020202020204" pitchFamily="34" charset="0"/>
              </a:rPr>
              <a:t>Beneficiile</a:t>
            </a:r>
            <a:r>
              <a:rPr lang="en-IE" sz="3200" b="1" dirty="0">
                <a:solidFill>
                  <a:srgbClr val="C00000"/>
                </a:solidFill>
                <a:latin typeface="Aptos Display" panose="020B0004020202020204" pitchFamily="34" charset="0"/>
                <a:ea typeface="Arial" panose="020B0604020202020204" pitchFamily="34" charset="0"/>
              </a:rPr>
              <a:t>”</a:t>
            </a:r>
            <a:r>
              <a:rPr lang="ro-RO" sz="3200" b="1" dirty="0">
                <a:solidFill>
                  <a:srgbClr val="C00000"/>
                </a:solidFill>
                <a:latin typeface="Aptos Display" panose="020B0004020202020204" pitchFamily="34" charset="0"/>
                <a:ea typeface="Arial" panose="020B0604020202020204" pitchFamily="34" charset="0"/>
              </a:rPr>
              <a:t> corupției</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2710098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CA0CD98-15AC-9998-FF78-0109584E3A09}"/>
              </a:ext>
            </a:extLst>
          </p:cNvPr>
          <p:cNvSpPr/>
          <p:nvPr/>
        </p:nvSpPr>
        <p:spPr>
          <a:xfrm>
            <a:off x="268616" y="257276"/>
            <a:ext cx="9950852" cy="738812"/>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12" name="Slide Number Placeholder 11">
            <a:extLst>
              <a:ext uri="{FF2B5EF4-FFF2-40B4-BE49-F238E27FC236}">
                <a16:creationId xmlns:a16="http://schemas.microsoft.com/office/drawing/2014/main" xmlns="" id="{BDDB27F9-1921-94A2-8B8C-318821987848}"/>
              </a:ext>
            </a:extLst>
          </p:cNvPr>
          <p:cNvSpPr>
            <a:spLocks noGrp="1"/>
          </p:cNvSpPr>
          <p:nvPr>
            <p:ph type="sldNum" sz="quarter" idx="12"/>
          </p:nvPr>
        </p:nvSpPr>
        <p:spPr/>
        <p:txBody>
          <a:bodyPr/>
          <a:lstStyle/>
          <a:p>
            <a:fld id="{08014354-BD36-4150-9D4A-A2D052BB023E}" type="slidenum">
              <a:rPr lang="aa-ET" smtClean="0"/>
              <a:t>18</a:t>
            </a:fld>
            <a:endParaRPr lang="aa-ET"/>
          </a:p>
        </p:txBody>
      </p:sp>
      <p:sp>
        <p:nvSpPr>
          <p:cNvPr id="5" name="Rectangle 3">
            <a:extLst>
              <a:ext uri="{FF2B5EF4-FFF2-40B4-BE49-F238E27FC236}">
                <a16:creationId xmlns:a16="http://schemas.microsoft.com/office/drawing/2014/main" xmlns="" id="{4736C372-30B9-4046-B62E-8E2F6A916097}"/>
              </a:ext>
            </a:extLst>
          </p:cNvPr>
          <p:cNvSpPr/>
          <p:nvPr/>
        </p:nvSpPr>
        <p:spPr>
          <a:xfrm>
            <a:off x="361950" y="1"/>
            <a:ext cx="9119718" cy="1068812"/>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4400" b="1" dirty="0">
                <a:solidFill>
                  <a:schemeClr val="tx2">
                    <a:lumMod val="75000"/>
                    <a:lumOff val="25000"/>
                  </a:schemeClr>
                </a:solidFill>
                <a:effectLst/>
                <a:latin typeface="Aptos Display" panose="020B0004020202020204" pitchFamily="34" charset="0"/>
                <a:ea typeface="Arial" panose="020B0604020202020204" pitchFamily="34" charset="0"/>
              </a:rPr>
              <a:t>Ce spun antreprenorii...</a:t>
            </a:r>
            <a:endParaRPr lang="aa-ET" sz="4400" dirty="0">
              <a:solidFill>
                <a:schemeClr val="tx2">
                  <a:lumMod val="75000"/>
                  <a:lumOff val="25000"/>
                </a:schemeClr>
              </a:solidFill>
              <a:effectLst/>
              <a:latin typeface="Aptos Display" panose="020B0004020202020204" pitchFamily="34" charset="0"/>
              <a:ea typeface="Arial" panose="020B0604020202020204" pitchFamily="34" charset="0"/>
            </a:endParaRPr>
          </a:p>
        </p:txBody>
      </p:sp>
      <p:graphicFrame>
        <p:nvGraphicFramePr>
          <p:cNvPr id="2" name="Tabel 1">
            <a:extLst>
              <a:ext uri="{FF2B5EF4-FFF2-40B4-BE49-F238E27FC236}">
                <a16:creationId xmlns:a16="http://schemas.microsoft.com/office/drawing/2014/main" xmlns="" id="{1DE72977-9D0B-47C4-B2FC-F6D27FE9157A}"/>
              </a:ext>
            </a:extLst>
          </p:cNvPr>
          <p:cNvGraphicFramePr>
            <a:graphicFrameLocks noGrp="1"/>
          </p:cNvGraphicFramePr>
          <p:nvPr>
            <p:extLst>
              <p:ext uri="{D42A27DB-BD31-4B8C-83A1-F6EECF244321}">
                <p14:modId xmlns:p14="http://schemas.microsoft.com/office/powerpoint/2010/main" val="712524295"/>
              </p:ext>
            </p:extLst>
          </p:nvPr>
        </p:nvGraphicFramePr>
        <p:xfrm>
          <a:off x="361950" y="921746"/>
          <a:ext cx="11231024" cy="7665720"/>
        </p:xfrm>
        <a:graphic>
          <a:graphicData uri="http://schemas.openxmlformats.org/drawingml/2006/table">
            <a:tbl>
              <a:tblPr bandRow="1"/>
              <a:tblGrid>
                <a:gridCol w="3898510">
                  <a:extLst>
                    <a:ext uri="{9D8B030D-6E8A-4147-A177-3AD203B41FA5}">
                      <a16:colId xmlns:a16="http://schemas.microsoft.com/office/drawing/2014/main" xmlns="" val="4105215956"/>
                    </a:ext>
                  </a:extLst>
                </a:gridCol>
                <a:gridCol w="7332514">
                  <a:extLst>
                    <a:ext uri="{9D8B030D-6E8A-4147-A177-3AD203B41FA5}">
                      <a16:colId xmlns:a16="http://schemas.microsoft.com/office/drawing/2014/main" xmlns="" val="2642372240"/>
                    </a:ext>
                  </a:extLst>
                </a:gridCol>
              </a:tblGrid>
              <a:tr h="2901942">
                <a:tc>
                  <a:txBody>
                    <a:bodyPr/>
                    <a:lstStyle/>
                    <a:p>
                      <a:pPr>
                        <a:lnSpc>
                          <a:spcPct val="115000"/>
                        </a:lnSpc>
                        <a:spcBef>
                          <a:spcPts val="1200"/>
                        </a:spcBef>
                        <a:spcAft>
                          <a:spcPts val="800"/>
                        </a:spcAft>
                      </a:pPr>
                      <a:r>
                        <a:rPr lang="ro-RO" sz="2200" b="1" dirty="0">
                          <a:solidFill>
                            <a:srgbClr val="C00000"/>
                          </a:solidFill>
                          <a:effectLst/>
                          <a:latin typeface="Aptos" panose="020B0004020202020204" pitchFamily="34" charset="0"/>
                          <a:ea typeface="Aptos" panose="020B0004020202020204" pitchFamily="34" charset="0"/>
                          <a:cs typeface="Aptos" panose="020B0004020202020204" pitchFamily="34" charset="0"/>
                        </a:rPr>
                        <a:t>1. Timpul</a:t>
                      </a:r>
                      <a:endParaRPr lang="en-US" sz="2200" dirty="0">
                        <a:solidFill>
                          <a:srgbClr val="C00000"/>
                        </a:solidFill>
                        <a:effectLst/>
                        <a:latin typeface="Aptos" panose="020B0004020202020204" pitchFamily="34" charset="0"/>
                        <a:ea typeface="Aptos" panose="020B0004020202020204" pitchFamily="34" charset="0"/>
                        <a:cs typeface="Aptos" panose="020B0004020202020204" pitchFamily="34" charset="0"/>
                      </a:endParaRPr>
                    </a:p>
                    <a:p>
                      <a:pPr>
                        <a:lnSpc>
                          <a:spcPct val="115000"/>
                        </a:lnSpc>
                        <a:spcBef>
                          <a:spcPts val="1200"/>
                        </a:spcBef>
                        <a:spcAft>
                          <a:spcPts val="800"/>
                        </a:spcAft>
                      </a:pPr>
                      <a:r>
                        <a:rPr lang="ro-RO" sz="2000" dirty="0">
                          <a:effectLst/>
                          <a:latin typeface="Aptos" panose="020B0004020202020204" pitchFamily="34" charset="0"/>
                          <a:ea typeface="Aptos" panose="020B0004020202020204" pitchFamily="34" charset="0"/>
                          <a:cs typeface="Aptos" panose="020B0004020202020204" pitchFamily="34" charset="0"/>
                        </a:rPr>
                        <a:t>Un agent economic nu are timp sa rezolve problema, deoarece este prea ocupat, este mai ușor sa mituiești o persoana care va rezolva problema și va garanta un rezultat pozitiv;</a:t>
                      </a:r>
                      <a:endParaRPr lang="en-US" sz="2000" dirty="0">
                        <a:effectLst/>
                        <a:latin typeface="Aptos" panose="020B0004020202020204" pitchFamily="34" charset="0"/>
                        <a:ea typeface="Aptos" panose="020B0004020202020204" pitchFamily="34" charset="0"/>
                        <a:cs typeface="Aptos" panose="020B0004020202020204" pitchFamily="34" charset="0"/>
                      </a:endParaRPr>
                    </a:p>
                  </a:txBody>
                  <a:tcPr marL="60112" marR="60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ro-RO" sz="2000" i="1" dirty="0">
                          <a:effectLst/>
                          <a:latin typeface="Aptos" panose="020B0004020202020204" pitchFamily="34" charset="0"/>
                          <a:ea typeface="Aptos" panose="020B0004020202020204" pitchFamily="34" charset="0"/>
                          <a:cs typeface="Aptos" panose="020B0004020202020204" pitchFamily="34" charset="0"/>
                        </a:rPr>
                        <a:t> </a:t>
                      </a:r>
                      <a:endParaRPr lang="en-US" sz="2000" dirty="0">
                        <a:effectLst/>
                        <a:latin typeface="Aptos" panose="020B0004020202020204" pitchFamily="34" charset="0"/>
                        <a:ea typeface="Aptos" panose="020B0004020202020204" pitchFamily="34" charset="0"/>
                        <a:cs typeface="Aptos" panose="020B0004020202020204" pitchFamily="34" charset="0"/>
                      </a:endParaRPr>
                    </a:p>
                    <a:p>
                      <a:pPr algn="just">
                        <a:lnSpc>
                          <a:spcPct val="115000"/>
                        </a:lnSpc>
                        <a:spcAft>
                          <a:spcPts val="800"/>
                        </a:spcAft>
                      </a:pP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În primul rând cei care doresc să facă ceva într-un timp record, hai să spunem că nu este ilegal, dar este o economisire de timp sunt și așa situații… [I1]</a:t>
                      </a:r>
                      <a:endParaRPr lang="en-US" sz="2000" dirty="0">
                        <a:effectLst/>
                        <a:latin typeface="Aptos" panose="020B0004020202020204" pitchFamily="34" charset="0"/>
                        <a:ea typeface="Aptos" panose="020B0004020202020204" pitchFamily="34" charset="0"/>
                        <a:cs typeface="Aptos" panose="020B0004020202020204" pitchFamily="34" charset="0"/>
                      </a:endParaRPr>
                    </a:p>
                    <a:p>
                      <a:pPr algn="just">
                        <a:lnSpc>
                          <a:spcPct val="115000"/>
                        </a:lnSpc>
                        <a:spcAft>
                          <a:spcPts val="800"/>
                        </a:spcAft>
                      </a:pPr>
                      <a:r>
                        <a:rPr lang="ro-RO" sz="2000" i="1" dirty="0">
                          <a:effectLst/>
                          <a:latin typeface="Aptos" panose="020B0004020202020204" pitchFamily="34" charset="0"/>
                          <a:ea typeface="Aptos" panose="020B0004020202020204" pitchFamily="34" charset="0"/>
                          <a:cs typeface="Aptos" panose="020B0004020202020204" pitchFamily="34" charset="0"/>
                        </a:rPr>
                        <a:t> </a:t>
                      </a:r>
                    </a:p>
                    <a:p>
                      <a:pPr algn="just">
                        <a:lnSpc>
                          <a:spcPct val="115000"/>
                        </a:lnSpc>
                        <a:spcAft>
                          <a:spcPts val="800"/>
                        </a:spcAft>
                      </a:pP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Nu toți, dar o bună parte </a:t>
                      </a:r>
                      <a:r>
                        <a:rPr lang="ro-RO" sz="2000" i="1" dirty="0" err="1">
                          <a:solidFill>
                            <a:srgbClr val="000000"/>
                          </a:solidFill>
                          <a:effectLst/>
                          <a:latin typeface="Aptos" panose="020B0004020202020204" pitchFamily="34" charset="0"/>
                          <a:ea typeface="Aptos" panose="020B0004020202020204" pitchFamily="34" charset="0"/>
                          <a:cs typeface="Aptos" panose="020B0004020202020204" pitchFamily="34" charset="0"/>
                        </a:rPr>
                        <a:t>îs</a:t>
                      </a: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 incompetenți și din modul acesta cumva că noi avem nevoie de timp și mai repede să rezolvăm problema...[FG1-B4]</a:t>
                      </a:r>
                      <a:endParaRPr lang="en-US" sz="2000" dirty="0">
                        <a:effectLst/>
                        <a:latin typeface="Aptos" panose="020B0004020202020204" pitchFamily="34" charset="0"/>
                        <a:ea typeface="Aptos" panose="020B0004020202020204" pitchFamily="34" charset="0"/>
                        <a:cs typeface="Aptos" panose="020B0004020202020204" pitchFamily="34" charset="0"/>
                      </a:endParaRPr>
                    </a:p>
                  </a:txBody>
                  <a:tcPr marL="60112" marR="60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17014647"/>
                  </a:ext>
                </a:extLst>
              </a:tr>
              <a:tr h="2615849">
                <a:tc>
                  <a:txBody>
                    <a:bodyPr/>
                    <a:lstStyle/>
                    <a:p>
                      <a:pPr indent="18415">
                        <a:lnSpc>
                          <a:spcPct val="115000"/>
                        </a:lnSpc>
                        <a:spcBef>
                          <a:spcPts val="1200"/>
                        </a:spcBef>
                        <a:spcAft>
                          <a:spcPts val="800"/>
                        </a:spcAft>
                      </a:pPr>
                      <a:r>
                        <a:rPr lang="ro-RO" sz="2000" b="1" dirty="0">
                          <a:solidFill>
                            <a:srgbClr val="C00000"/>
                          </a:solidFill>
                          <a:effectLst/>
                          <a:latin typeface="Aptos" panose="020B0004020202020204" pitchFamily="34" charset="0"/>
                          <a:ea typeface="Aptos" panose="020B0004020202020204" pitchFamily="34" charset="0"/>
                          <a:cs typeface="Aptos" panose="020B0004020202020204" pitchFamily="34" charset="0"/>
                        </a:rPr>
                        <a:t>2. Competențele necesare</a:t>
                      </a:r>
                      <a:endParaRPr lang="en-US" sz="2000" dirty="0">
                        <a:solidFill>
                          <a:srgbClr val="C00000"/>
                        </a:solidFill>
                        <a:effectLst/>
                        <a:latin typeface="Aptos" panose="020B0004020202020204" pitchFamily="34" charset="0"/>
                        <a:ea typeface="Aptos" panose="020B0004020202020204" pitchFamily="34" charset="0"/>
                        <a:cs typeface="Aptos" panose="020B0004020202020204" pitchFamily="34" charset="0"/>
                      </a:endParaRPr>
                    </a:p>
                    <a:p>
                      <a:pPr indent="18415">
                        <a:lnSpc>
                          <a:spcPct val="115000"/>
                        </a:lnSpc>
                        <a:spcBef>
                          <a:spcPts val="1200"/>
                        </a:spcBef>
                        <a:spcAft>
                          <a:spcPts val="800"/>
                        </a:spcAft>
                      </a:pPr>
                      <a:r>
                        <a:rPr lang="ro-RO" sz="2000" dirty="0">
                          <a:effectLst/>
                          <a:latin typeface="Aptos" panose="020B0004020202020204" pitchFamily="34" charset="0"/>
                          <a:ea typeface="Aptos" panose="020B0004020202020204" pitchFamily="34" charset="0"/>
                          <a:cs typeface="Aptos" panose="020B0004020202020204" pitchFamily="34" charset="0"/>
                        </a:rPr>
                        <a:t>Agentul economic nu are suficiente cunoștințe pentru a rezolva singur problema;</a:t>
                      </a:r>
                      <a:endParaRPr lang="en-US" sz="2000" dirty="0">
                        <a:effectLst/>
                        <a:latin typeface="Aptos" panose="020B0004020202020204" pitchFamily="34" charset="0"/>
                        <a:ea typeface="Aptos" panose="020B0004020202020204" pitchFamily="34" charset="0"/>
                        <a:cs typeface="Aptos" panose="020B0004020202020204" pitchFamily="34" charset="0"/>
                      </a:endParaRPr>
                    </a:p>
                  </a:txBody>
                  <a:tcPr marL="60112" marR="60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ro-RO" sz="2000" i="1" dirty="0">
                          <a:effectLst/>
                          <a:latin typeface="Aptos" panose="020B0004020202020204" pitchFamily="34" charset="0"/>
                          <a:ea typeface="Aptos" panose="020B0004020202020204" pitchFamily="34" charset="0"/>
                          <a:cs typeface="Aptos" panose="020B0004020202020204" pitchFamily="34" charset="0"/>
                        </a:rPr>
                        <a:t>… </a:t>
                      </a: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persoanele </a:t>
                      </a:r>
                      <a:r>
                        <a:rPr lang="ro-RO" sz="2000" i="1" dirty="0" err="1">
                          <a:solidFill>
                            <a:srgbClr val="000000"/>
                          </a:solidFill>
                          <a:effectLst/>
                          <a:latin typeface="Aptos" panose="020B0004020202020204" pitchFamily="34" charset="0"/>
                          <a:ea typeface="Aptos" panose="020B0004020202020204" pitchFamily="34" charset="0"/>
                          <a:cs typeface="Aptos" panose="020B0004020202020204" pitchFamily="34" charset="0"/>
                        </a:rPr>
                        <a:t>îs</a:t>
                      </a: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 foarte rău pregătite de a face </a:t>
                      </a:r>
                      <a:r>
                        <a:rPr lang="ro-RO" sz="2000" i="1" dirty="0">
                          <a:effectLst/>
                          <a:latin typeface="Aptos" panose="020B0004020202020204" pitchFamily="34" charset="0"/>
                          <a:ea typeface="Aptos" panose="020B0004020202020204" pitchFamily="34" charset="0"/>
                          <a:cs typeface="Aptos" panose="020B0004020202020204" pitchFamily="34" charset="0"/>
                        </a:rPr>
                        <a:t>business</a:t>
                      </a: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 foarte puțini cunosc lucruri generale, elementare… În mare parte antreprenorii au foarte mari dificultăți la luarea deciziilor, ei </a:t>
                      </a:r>
                      <a:r>
                        <a:rPr lang="ro-RO" sz="2000" i="1" dirty="0" err="1">
                          <a:solidFill>
                            <a:srgbClr val="000000"/>
                          </a:solidFill>
                          <a:effectLst/>
                          <a:latin typeface="Aptos" panose="020B0004020202020204" pitchFamily="34" charset="0"/>
                          <a:ea typeface="Aptos" panose="020B0004020202020204" pitchFamily="34" charset="0"/>
                          <a:cs typeface="Aptos" panose="020B0004020202020204" pitchFamily="34" charset="0"/>
                        </a:rPr>
                        <a:t>îs</a:t>
                      </a: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 foarte curioși, nu știu care, cum să </a:t>
                      </a:r>
                      <a:r>
                        <a:rPr lang="ro-RO" sz="2000" i="1" dirty="0" err="1">
                          <a:solidFill>
                            <a:srgbClr val="000000"/>
                          </a:solidFill>
                          <a:effectLst/>
                          <a:latin typeface="Aptos" panose="020B0004020202020204" pitchFamily="34" charset="0"/>
                          <a:ea typeface="Aptos" panose="020B0004020202020204" pitchFamily="34" charset="0"/>
                          <a:cs typeface="Aptos" panose="020B0004020202020204" pitchFamily="34" charset="0"/>
                        </a:rPr>
                        <a:t>ieie</a:t>
                      </a: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 corect careva decizii. Respectiv, deci dacă ei </a:t>
                      </a:r>
                      <a:r>
                        <a:rPr lang="ro-RO" sz="2000" i="1" dirty="0">
                          <a:effectLst/>
                          <a:latin typeface="Aptos" panose="020B0004020202020204" pitchFamily="34" charset="0"/>
                          <a:ea typeface="Aptos" panose="020B0004020202020204" pitchFamily="34" charset="0"/>
                          <a:cs typeface="Aptos" panose="020B0004020202020204" pitchFamily="34" charset="0"/>
                        </a:rPr>
                        <a:t>sunt</a:t>
                      </a: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 </a:t>
                      </a:r>
                      <a:r>
                        <a:rPr lang="ro-RO" sz="2000" i="1" dirty="0">
                          <a:effectLst/>
                          <a:latin typeface="Aptos" panose="020B0004020202020204" pitchFamily="34" charset="0"/>
                          <a:ea typeface="Aptos" panose="020B0004020202020204" pitchFamily="34" charset="0"/>
                          <a:cs typeface="Aptos" panose="020B0004020202020204" pitchFamily="34" charset="0"/>
                        </a:rPr>
                        <a:t>legați de </a:t>
                      </a: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o entitate de stat, atunci ei se duc la persoana care trebuie să primească și de obicei acolo se negociază, apare elementul acesta de negociere: da ce trebuie eu să-ți dau ție? [FG1-B2]</a:t>
                      </a:r>
                      <a:endParaRPr lang="en-US" sz="2000" dirty="0">
                        <a:effectLst/>
                        <a:latin typeface="Aptos" panose="020B0004020202020204" pitchFamily="34" charset="0"/>
                        <a:ea typeface="Aptos" panose="020B0004020202020204" pitchFamily="34" charset="0"/>
                        <a:cs typeface="Aptos" panose="020B0004020202020204" pitchFamily="34" charset="0"/>
                      </a:endParaRPr>
                    </a:p>
                  </a:txBody>
                  <a:tcPr marL="60112" marR="60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17098031"/>
                  </a:ext>
                </a:extLst>
              </a:tr>
            </a:tbl>
          </a:graphicData>
        </a:graphic>
      </p:graphicFrame>
    </p:spTree>
    <p:extLst>
      <p:ext uri="{BB962C8B-B14F-4D97-AF65-F5344CB8AC3E}">
        <p14:creationId xmlns:p14="http://schemas.microsoft.com/office/powerpoint/2010/main" val="486577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CA0CD98-15AC-9998-FF78-0109584E3A09}"/>
              </a:ext>
            </a:extLst>
          </p:cNvPr>
          <p:cNvSpPr/>
          <p:nvPr/>
        </p:nvSpPr>
        <p:spPr>
          <a:xfrm>
            <a:off x="268616" y="257276"/>
            <a:ext cx="9950852" cy="738812"/>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12" name="Slide Number Placeholder 11">
            <a:extLst>
              <a:ext uri="{FF2B5EF4-FFF2-40B4-BE49-F238E27FC236}">
                <a16:creationId xmlns:a16="http://schemas.microsoft.com/office/drawing/2014/main" xmlns="" id="{BDDB27F9-1921-94A2-8B8C-318821987848}"/>
              </a:ext>
            </a:extLst>
          </p:cNvPr>
          <p:cNvSpPr>
            <a:spLocks noGrp="1"/>
          </p:cNvSpPr>
          <p:nvPr>
            <p:ph type="sldNum" sz="quarter" idx="12"/>
          </p:nvPr>
        </p:nvSpPr>
        <p:spPr/>
        <p:txBody>
          <a:bodyPr/>
          <a:lstStyle/>
          <a:p>
            <a:fld id="{08014354-BD36-4150-9D4A-A2D052BB023E}" type="slidenum">
              <a:rPr lang="aa-ET" smtClean="0"/>
              <a:t>19</a:t>
            </a:fld>
            <a:endParaRPr lang="aa-ET"/>
          </a:p>
        </p:txBody>
      </p:sp>
      <p:sp>
        <p:nvSpPr>
          <p:cNvPr id="5" name="Rectangle 3">
            <a:extLst>
              <a:ext uri="{FF2B5EF4-FFF2-40B4-BE49-F238E27FC236}">
                <a16:creationId xmlns:a16="http://schemas.microsoft.com/office/drawing/2014/main" xmlns="" id="{4736C372-30B9-4046-B62E-8E2F6A916097}"/>
              </a:ext>
            </a:extLst>
          </p:cNvPr>
          <p:cNvSpPr/>
          <p:nvPr/>
        </p:nvSpPr>
        <p:spPr>
          <a:xfrm>
            <a:off x="361950" y="0"/>
            <a:ext cx="9119718" cy="132796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4400" b="1" dirty="0">
                <a:solidFill>
                  <a:schemeClr val="tx2">
                    <a:lumMod val="75000"/>
                    <a:lumOff val="25000"/>
                  </a:schemeClr>
                </a:solidFill>
                <a:effectLst/>
                <a:latin typeface="Aptos Display" panose="020B0004020202020204" pitchFamily="34" charset="0"/>
                <a:ea typeface="Arial" panose="020B0604020202020204" pitchFamily="34" charset="0"/>
              </a:rPr>
              <a:t>Ce spun antreprenorii...</a:t>
            </a:r>
            <a:endParaRPr lang="aa-ET" sz="4400" dirty="0">
              <a:solidFill>
                <a:schemeClr val="tx2">
                  <a:lumMod val="75000"/>
                  <a:lumOff val="25000"/>
                </a:schemeClr>
              </a:solidFill>
              <a:effectLst/>
              <a:latin typeface="Aptos Display" panose="020B0004020202020204" pitchFamily="34" charset="0"/>
              <a:ea typeface="Arial" panose="020B0604020202020204" pitchFamily="34" charset="0"/>
            </a:endParaRPr>
          </a:p>
        </p:txBody>
      </p:sp>
      <p:graphicFrame>
        <p:nvGraphicFramePr>
          <p:cNvPr id="2" name="Tabel 1">
            <a:extLst>
              <a:ext uri="{FF2B5EF4-FFF2-40B4-BE49-F238E27FC236}">
                <a16:creationId xmlns:a16="http://schemas.microsoft.com/office/drawing/2014/main" xmlns="" id="{1DE72977-9D0B-47C4-B2FC-F6D27FE9157A}"/>
              </a:ext>
            </a:extLst>
          </p:cNvPr>
          <p:cNvGraphicFramePr>
            <a:graphicFrameLocks noGrp="1"/>
          </p:cNvGraphicFramePr>
          <p:nvPr>
            <p:extLst>
              <p:ext uri="{D42A27DB-BD31-4B8C-83A1-F6EECF244321}">
                <p14:modId xmlns:p14="http://schemas.microsoft.com/office/powerpoint/2010/main" val="419194415"/>
              </p:ext>
            </p:extLst>
          </p:nvPr>
        </p:nvGraphicFramePr>
        <p:xfrm>
          <a:off x="526694" y="1921527"/>
          <a:ext cx="10686737" cy="3829304"/>
        </p:xfrm>
        <a:graphic>
          <a:graphicData uri="http://schemas.openxmlformats.org/drawingml/2006/table">
            <a:tbl>
              <a:tblPr bandRow="1"/>
              <a:tblGrid>
                <a:gridCol w="3709577">
                  <a:extLst>
                    <a:ext uri="{9D8B030D-6E8A-4147-A177-3AD203B41FA5}">
                      <a16:colId xmlns:a16="http://schemas.microsoft.com/office/drawing/2014/main" xmlns="" val="4105215956"/>
                    </a:ext>
                  </a:extLst>
                </a:gridCol>
                <a:gridCol w="6977160">
                  <a:extLst>
                    <a:ext uri="{9D8B030D-6E8A-4147-A177-3AD203B41FA5}">
                      <a16:colId xmlns:a16="http://schemas.microsoft.com/office/drawing/2014/main" xmlns="" val="2642372240"/>
                    </a:ext>
                  </a:extLst>
                </a:gridCol>
              </a:tblGrid>
              <a:tr h="1397161">
                <a:tc>
                  <a:txBody>
                    <a:bodyPr/>
                    <a:lstStyle/>
                    <a:p>
                      <a:pPr indent="18415">
                        <a:lnSpc>
                          <a:spcPct val="115000"/>
                        </a:lnSpc>
                        <a:spcBef>
                          <a:spcPts val="1200"/>
                        </a:spcBef>
                        <a:spcAft>
                          <a:spcPts val="800"/>
                        </a:spcAft>
                      </a:pPr>
                      <a:r>
                        <a:rPr lang="ro-RO" sz="2200" b="1" dirty="0">
                          <a:solidFill>
                            <a:srgbClr val="C00000"/>
                          </a:solidFill>
                          <a:effectLst/>
                          <a:latin typeface="Aptos" panose="020B0004020202020204" pitchFamily="34" charset="0"/>
                          <a:ea typeface="Aptos" panose="020B0004020202020204" pitchFamily="34" charset="0"/>
                          <a:cs typeface="Aptos" panose="020B0004020202020204" pitchFamily="34" charset="0"/>
                        </a:rPr>
                        <a:t>3. Presiuni și manipulare</a:t>
                      </a:r>
                      <a:endParaRPr lang="en-US" sz="2200" dirty="0">
                        <a:solidFill>
                          <a:srgbClr val="C00000"/>
                        </a:solidFill>
                        <a:effectLst/>
                        <a:latin typeface="Aptos" panose="020B0004020202020204" pitchFamily="34" charset="0"/>
                        <a:ea typeface="Aptos" panose="020B0004020202020204" pitchFamily="34" charset="0"/>
                        <a:cs typeface="Aptos" panose="020B0004020202020204" pitchFamily="34" charset="0"/>
                      </a:endParaRPr>
                    </a:p>
                    <a:p>
                      <a:pPr indent="18415">
                        <a:lnSpc>
                          <a:spcPct val="115000"/>
                        </a:lnSpc>
                        <a:spcBef>
                          <a:spcPts val="1200"/>
                        </a:spcBef>
                        <a:spcAft>
                          <a:spcPts val="800"/>
                        </a:spcAft>
                      </a:pPr>
                      <a:r>
                        <a:rPr lang="ro-RO" sz="2000" dirty="0">
                          <a:effectLst/>
                          <a:latin typeface="Aptos" panose="020B0004020202020204" pitchFamily="34" charset="0"/>
                          <a:ea typeface="Aptos" panose="020B0004020202020204" pitchFamily="34" charset="0"/>
                          <a:cs typeface="Aptos" panose="020B0004020202020204" pitchFamily="34" charset="0"/>
                        </a:rPr>
                        <a:t>Nu există nicio modalitate de a rezolva problema din cauza condițiilor create artificial (schemă de corupție/ amenințare de pedeapsă/ birocrație excesivă etc.)</a:t>
                      </a:r>
                      <a:endParaRPr lang="en-US" sz="2000" dirty="0">
                        <a:effectLst/>
                        <a:latin typeface="Aptos" panose="020B0004020202020204" pitchFamily="34" charset="0"/>
                        <a:ea typeface="Aptos" panose="020B0004020202020204" pitchFamily="34" charset="0"/>
                        <a:cs typeface="Aptos" panose="020B0004020202020204" pitchFamily="34" charset="0"/>
                      </a:endParaRPr>
                    </a:p>
                  </a:txBody>
                  <a:tcPr marL="60112" marR="60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ro-RO" sz="2000" i="1" dirty="0">
                          <a:effectLst/>
                          <a:latin typeface="Aptos" panose="020B0004020202020204" pitchFamily="34" charset="0"/>
                          <a:ea typeface="Aptos" panose="020B0004020202020204" pitchFamily="34" charset="0"/>
                          <a:cs typeface="Aptos" panose="020B0004020202020204" pitchFamily="34" charset="0"/>
                        </a:rPr>
                        <a:t> </a:t>
                      </a:r>
                      <a:endParaRPr lang="en-US" sz="2000" dirty="0">
                        <a:effectLst/>
                        <a:latin typeface="Aptos" panose="020B0004020202020204" pitchFamily="34" charset="0"/>
                        <a:ea typeface="Aptos" panose="020B0004020202020204" pitchFamily="34" charset="0"/>
                        <a:cs typeface="Aptos" panose="020B0004020202020204" pitchFamily="34" charset="0"/>
                      </a:endParaRPr>
                    </a:p>
                    <a:p>
                      <a:pPr algn="just">
                        <a:lnSpc>
                          <a:spcPct val="115000"/>
                        </a:lnSpc>
                        <a:spcAft>
                          <a:spcPts val="800"/>
                        </a:spcAft>
                      </a:pPr>
                      <a:r>
                        <a:rPr lang="ro-RO" sz="2000" i="1" dirty="0">
                          <a:effectLst/>
                          <a:latin typeface="Aptos" panose="020B0004020202020204" pitchFamily="34" charset="0"/>
                          <a:ea typeface="Aptos" panose="020B0004020202020204" pitchFamily="34" charset="0"/>
                          <a:cs typeface="Aptos" panose="020B0004020202020204" pitchFamily="34" charset="0"/>
                        </a:rPr>
                        <a:t>C</a:t>
                      </a: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hiar și atunci când la tine totul îi ideal, deci el îți vine și-ți spune, fie un inspector, n-are importanță ce fel de inspector, el îți spune: eu nu pot să ies de la dvs. până când eu n-o să scriu ceva, înțelegeți cum. [FG2-F1]</a:t>
                      </a:r>
                    </a:p>
                    <a:p>
                      <a:pPr algn="just">
                        <a:lnSpc>
                          <a:spcPct val="115000"/>
                        </a:lnSpc>
                        <a:spcAft>
                          <a:spcPts val="800"/>
                        </a:spcAft>
                      </a:pPr>
                      <a:r>
                        <a:rPr lang="ro-RO" sz="2000" i="1" dirty="0">
                          <a:solidFill>
                            <a:srgbClr val="000000"/>
                          </a:solidFill>
                          <a:effectLst/>
                          <a:latin typeface="Aptos" panose="020B0004020202020204" pitchFamily="34" charset="0"/>
                          <a:ea typeface="Aptos" panose="020B0004020202020204" pitchFamily="34" charset="0"/>
                          <a:cs typeface="Aptos" panose="020B0004020202020204" pitchFamily="34" charset="0"/>
                        </a:rPr>
                        <a:t>Și în cazul când vrei să colaborezi cu cineva și îți pune condiții atunci poate nu vrei dar ești impus…[I1]</a:t>
                      </a:r>
                      <a:endParaRPr lang="en-US" sz="2000" dirty="0">
                        <a:effectLst/>
                        <a:latin typeface="Aptos" panose="020B0004020202020204" pitchFamily="34" charset="0"/>
                        <a:ea typeface="Aptos" panose="020B0004020202020204" pitchFamily="34" charset="0"/>
                        <a:cs typeface="Aptos" panose="020B0004020202020204" pitchFamily="34" charset="0"/>
                      </a:endParaRPr>
                    </a:p>
                  </a:txBody>
                  <a:tcPr marL="60112" marR="60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19769130"/>
                  </a:ext>
                </a:extLst>
              </a:tr>
            </a:tbl>
          </a:graphicData>
        </a:graphic>
      </p:graphicFrame>
    </p:spTree>
    <p:extLst>
      <p:ext uri="{BB962C8B-B14F-4D97-AF65-F5344CB8AC3E}">
        <p14:creationId xmlns:p14="http://schemas.microsoft.com/office/powerpoint/2010/main" val="1782611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14" name="Slide Number Placeholder 13">
            <a:extLst>
              <a:ext uri="{FF2B5EF4-FFF2-40B4-BE49-F238E27FC236}">
                <a16:creationId xmlns:a16="http://schemas.microsoft.com/office/drawing/2014/main" xmlns="" id="{EF856EE7-26C8-65A9-8044-E948B2016CB6}"/>
              </a:ext>
            </a:extLst>
          </p:cNvPr>
          <p:cNvSpPr>
            <a:spLocks noGrp="1"/>
          </p:cNvSpPr>
          <p:nvPr>
            <p:ph type="sldNum" sz="quarter" idx="12"/>
          </p:nvPr>
        </p:nvSpPr>
        <p:spPr/>
        <p:txBody>
          <a:bodyPr/>
          <a:lstStyle/>
          <a:p>
            <a:fld id="{08014354-BD36-4150-9D4A-A2D052BB023E}" type="slidenum">
              <a:rPr lang="aa-ET" smtClean="0"/>
              <a:t>2</a:t>
            </a:fld>
            <a:endParaRPr lang="aa-ET"/>
          </a:p>
        </p:txBody>
      </p:sp>
      <p:sp>
        <p:nvSpPr>
          <p:cNvPr id="3" name="Rectangle 2">
            <a:extLst>
              <a:ext uri="{FF2B5EF4-FFF2-40B4-BE49-F238E27FC236}">
                <a16:creationId xmlns:a16="http://schemas.microsoft.com/office/drawing/2014/main" xmlns="" id="{3295FF56-282C-D005-4AC3-5A3282F1915E}"/>
              </a:ext>
            </a:extLst>
          </p:cNvPr>
          <p:cNvSpPr/>
          <p:nvPr/>
        </p:nvSpPr>
        <p:spPr>
          <a:xfrm>
            <a:off x="361950" y="0"/>
            <a:ext cx="9119718" cy="132796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4400" b="1">
                <a:solidFill>
                  <a:schemeClr val="tx2">
                    <a:lumMod val="75000"/>
                    <a:lumOff val="25000"/>
                  </a:schemeClr>
                </a:solidFill>
                <a:effectLst/>
                <a:latin typeface="Aptos Display" panose="020B0004020202020204" pitchFamily="34" charset="0"/>
                <a:ea typeface="Arial" panose="020B0604020202020204" pitchFamily="34" charset="0"/>
              </a:rPr>
              <a:t>Metodologie</a:t>
            </a:r>
            <a:endParaRPr lang="aa-ET" sz="4400" dirty="0">
              <a:solidFill>
                <a:schemeClr val="tx2">
                  <a:lumMod val="75000"/>
                  <a:lumOff val="25000"/>
                </a:schemeClr>
              </a:solidFill>
              <a:effectLst/>
              <a:latin typeface="Aptos Display" panose="020B0004020202020204" pitchFamily="34" charset="0"/>
              <a:ea typeface="Arial" panose="020B0604020202020204" pitchFamily="34" charset="0"/>
            </a:endParaRPr>
          </a:p>
        </p:txBody>
      </p:sp>
      <p:sp>
        <p:nvSpPr>
          <p:cNvPr id="5" name="Subtitlu 2">
            <a:extLst>
              <a:ext uri="{FF2B5EF4-FFF2-40B4-BE49-F238E27FC236}">
                <a16:creationId xmlns:a16="http://schemas.microsoft.com/office/drawing/2014/main" xmlns="" id="{2EA0976B-89F6-4B7C-4EEB-46AFCECA54D9}"/>
              </a:ext>
            </a:extLst>
          </p:cNvPr>
          <p:cNvSpPr txBox="1">
            <a:spLocks/>
          </p:cNvSpPr>
          <p:nvPr/>
        </p:nvSpPr>
        <p:spPr>
          <a:xfrm>
            <a:off x="677834" y="1043463"/>
            <a:ext cx="10836332" cy="5184859"/>
          </a:xfrm>
          <a:prstGeom prst="rect">
            <a:avLst/>
          </a:prstGeom>
        </p:spPr>
        <p:txBody>
          <a:bodyPr lIns="0" tIns="0" rIns="0" bIns="0"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50000"/>
              </a:lnSpc>
              <a:spcBef>
                <a:spcPct val="0"/>
              </a:spcBef>
              <a:spcAft>
                <a:spcPts val="0"/>
              </a:spcAft>
              <a:buClrTx/>
              <a:buSzTx/>
              <a:buFontTx/>
              <a:buNone/>
              <a:tabLst/>
              <a:defRPr/>
            </a:pPr>
            <a:r>
              <a:rPr kumimoji="0" lang="ro-MD" sz="2200" b="1" i="0" u="none" strike="noStrike" kern="1200" cap="none" spc="0" normalizeH="0" baseline="0" noProof="0" dirty="0">
                <a:ln>
                  <a:noFill/>
                </a:ln>
                <a:solidFill>
                  <a:srgbClr val="C00000"/>
                </a:solidFill>
                <a:effectLst/>
                <a:uLnTx/>
                <a:uFillTx/>
              </a:rPr>
              <a:t>Studiu cantitativ</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ro-MD" sz="1600" b="1" i="0" u="none" strike="noStrike" kern="1200" cap="none" spc="0" normalizeH="0" baseline="0" noProof="0" dirty="0">
                <a:ln>
                  <a:noFill/>
                </a:ln>
                <a:solidFill>
                  <a:srgbClr val="156082"/>
                </a:solidFill>
                <a:effectLst/>
                <a:uLnTx/>
                <a:uFillTx/>
              </a:rPr>
              <a:t>Perioada de colectare: </a:t>
            </a:r>
            <a:r>
              <a:rPr kumimoji="0" lang="ro-MD" sz="1600" i="0" u="none" strike="noStrike" kern="1200" cap="none" spc="0" normalizeH="0" baseline="0" noProof="0" dirty="0">
                <a:ln>
                  <a:noFill/>
                </a:ln>
                <a:solidFill>
                  <a:prstClr val="black"/>
                </a:solidFill>
                <a:effectLst/>
                <a:uLnTx/>
                <a:uFillTx/>
              </a:rPr>
              <a:t>2</a:t>
            </a:r>
            <a:r>
              <a:rPr kumimoji="0" lang="en-US" sz="1600" i="0" u="none" strike="noStrike" kern="1200" cap="none" spc="0" normalizeH="0" baseline="0" noProof="0" dirty="0">
                <a:ln>
                  <a:noFill/>
                </a:ln>
                <a:solidFill>
                  <a:prstClr val="black"/>
                </a:solidFill>
                <a:effectLst/>
                <a:uLnTx/>
                <a:uFillTx/>
              </a:rPr>
              <a:t>7</a:t>
            </a:r>
            <a:r>
              <a:rPr kumimoji="0" lang="ro-RO" sz="1600" i="0" u="none" strike="noStrike" kern="1200" cap="none" spc="0" normalizeH="0" baseline="0" noProof="0" dirty="0">
                <a:ln>
                  <a:noFill/>
                </a:ln>
                <a:solidFill>
                  <a:prstClr val="black"/>
                </a:solidFill>
                <a:effectLst/>
                <a:uLnTx/>
                <a:uFillTx/>
              </a:rPr>
              <a:t> iunie</a:t>
            </a:r>
            <a:r>
              <a:rPr kumimoji="0" lang="ro-MD" sz="1600" i="0" u="none" strike="noStrike" kern="1200" cap="none" spc="0" normalizeH="0" baseline="0" noProof="0" dirty="0">
                <a:ln>
                  <a:noFill/>
                </a:ln>
                <a:solidFill>
                  <a:prstClr val="black"/>
                </a:solidFill>
                <a:effectLst/>
                <a:uLnTx/>
                <a:uFillTx/>
              </a:rPr>
              <a:t> – </a:t>
            </a:r>
            <a:r>
              <a:rPr kumimoji="0" lang="en-US" sz="1600" i="0" u="none" strike="noStrike" kern="1200" cap="none" spc="0" normalizeH="0" baseline="0" noProof="0" dirty="0">
                <a:ln>
                  <a:noFill/>
                </a:ln>
                <a:solidFill>
                  <a:prstClr val="black"/>
                </a:solidFill>
                <a:effectLst/>
                <a:uLnTx/>
                <a:uFillTx/>
              </a:rPr>
              <a:t>2</a:t>
            </a:r>
            <a:r>
              <a:rPr kumimoji="0" lang="ro-RO" sz="1600" i="0" u="none" strike="noStrike" kern="1200" cap="none" spc="0" normalizeH="0" baseline="0" noProof="0" dirty="0">
                <a:ln>
                  <a:noFill/>
                </a:ln>
                <a:solidFill>
                  <a:prstClr val="black"/>
                </a:solidFill>
                <a:effectLst/>
                <a:uLnTx/>
                <a:uFillTx/>
              </a:rPr>
              <a:t> august,</a:t>
            </a:r>
            <a:r>
              <a:rPr kumimoji="0" lang="ro-MD" sz="1600" i="0" u="none" strike="noStrike" kern="1200" cap="none" spc="0" normalizeH="0" baseline="0" noProof="0" dirty="0">
                <a:ln>
                  <a:noFill/>
                </a:ln>
                <a:solidFill>
                  <a:prstClr val="black"/>
                </a:solidFill>
                <a:effectLst/>
                <a:uLnTx/>
                <a:uFillTx/>
              </a:rPr>
              <a:t> 202</a:t>
            </a:r>
            <a:r>
              <a:rPr kumimoji="0" lang="en-US" sz="1600" i="0" u="none" strike="noStrike" kern="1200" cap="none" spc="0" normalizeH="0" baseline="0" noProof="0" dirty="0">
                <a:ln>
                  <a:noFill/>
                </a:ln>
                <a:solidFill>
                  <a:prstClr val="black"/>
                </a:solidFill>
                <a:effectLst/>
                <a:uLnTx/>
                <a:uFillTx/>
              </a:rPr>
              <a:t>4</a:t>
            </a:r>
            <a:r>
              <a:rPr kumimoji="0" lang="ro-MD" sz="1600" i="0" u="none" strike="noStrike" kern="1200" cap="none" spc="0" normalizeH="0" baseline="0" noProof="0" dirty="0">
                <a:ln>
                  <a:noFill/>
                </a:ln>
                <a:solidFill>
                  <a:prstClr val="black"/>
                </a:solidFill>
                <a:effectLst/>
                <a:uLnTx/>
                <a:uFillTx/>
              </a:rPr>
              <a:t>;</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ro-MD" sz="1600" b="1" i="0" u="none" strike="noStrike" kern="1200" cap="none" spc="0" normalizeH="0" baseline="0" noProof="0" dirty="0">
                <a:ln>
                  <a:noFill/>
                </a:ln>
                <a:solidFill>
                  <a:srgbClr val="156082"/>
                </a:solidFill>
                <a:effectLst/>
                <a:uLnTx/>
                <a:uFillTx/>
              </a:rPr>
              <a:t>Mărimea eșantionului: </a:t>
            </a:r>
            <a:r>
              <a:rPr kumimoji="0" lang="en-US" sz="1600" i="0" u="none" strike="noStrike" kern="1200" cap="none" spc="0" normalizeH="0" baseline="0" noProof="0" dirty="0">
                <a:ln>
                  <a:noFill/>
                </a:ln>
                <a:solidFill>
                  <a:prstClr val="black"/>
                </a:solidFill>
                <a:effectLst/>
                <a:uLnTx/>
                <a:uFillTx/>
              </a:rPr>
              <a:t>5</a:t>
            </a:r>
            <a:r>
              <a:rPr kumimoji="0" lang="ro-RO" sz="1600" i="0" u="none" strike="noStrike" kern="1200" cap="none" spc="0" normalizeH="0" baseline="0" noProof="0" dirty="0">
                <a:ln>
                  <a:noFill/>
                </a:ln>
                <a:solidFill>
                  <a:prstClr val="black"/>
                </a:solidFill>
                <a:effectLst/>
                <a:uLnTx/>
                <a:uFillTx/>
              </a:rPr>
              <a:t>30</a:t>
            </a:r>
            <a:r>
              <a:rPr kumimoji="0" lang="ro-MD" sz="1600" i="0" u="none" strike="noStrike" kern="1200" cap="none" spc="0" normalizeH="0" baseline="0" noProof="0" dirty="0">
                <a:ln>
                  <a:noFill/>
                </a:ln>
                <a:solidFill>
                  <a:prstClr val="black"/>
                </a:solidFill>
                <a:effectLst/>
                <a:uLnTx/>
                <a:uFillTx/>
              </a:rPr>
              <a:t> respondenți, </a:t>
            </a:r>
            <a:r>
              <a:rPr kumimoji="0" lang="en-US" sz="1600" i="0" u="none" strike="noStrike" kern="1200" cap="none" spc="0" normalizeH="0" baseline="0" noProof="0" dirty="0">
                <a:ln>
                  <a:noFill/>
                </a:ln>
                <a:solidFill>
                  <a:prstClr val="black"/>
                </a:solidFill>
                <a:effectLst/>
                <a:uLnTx/>
                <a:uFillTx/>
              </a:rPr>
              <a:t>B2B</a:t>
            </a:r>
            <a:r>
              <a:rPr kumimoji="0" lang="ro-MD" sz="1600" i="0" u="none" strike="noStrike" kern="1200" cap="none" spc="0" normalizeH="0" baseline="0" noProof="0" dirty="0">
                <a:ln>
                  <a:noFill/>
                </a:ln>
                <a:solidFill>
                  <a:prstClr val="black"/>
                </a:solidFill>
                <a:effectLst/>
                <a:uLnTx/>
                <a:uFillTx/>
              </a:rPr>
              <a:t>;</a:t>
            </a:r>
          </a:p>
          <a:p>
            <a:pPr marL="0" marR="0" lvl="0" indent="0" algn="l" defTabSz="914400" rtl="0" eaLnBrk="1" fontAlgn="auto" latinLnBrk="0" hangingPunct="1">
              <a:lnSpc>
                <a:spcPct val="150000"/>
              </a:lnSpc>
              <a:spcBef>
                <a:spcPct val="0"/>
              </a:spcBef>
              <a:spcAft>
                <a:spcPts val="0"/>
              </a:spcAft>
              <a:buClrTx/>
              <a:buSzTx/>
              <a:buFontTx/>
              <a:buNone/>
              <a:tabLst/>
              <a:defRPr/>
            </a:pPr>
            <a:r>
              <a:rPr lang="ro-MD" sz="1600" b="1" dirty="0">
                <a:solidFill>
                  <a:srgbClr val="156082"/>
                </a:solidFill>
              </a:rPr>
              <a:t>Metode de colectare: </a:t>
            </a:r>
            <a:r>
              <a:rPr kumimoji="0" lang="ro-MD" sz="1600" i="0" u="none" strike="noStrike" kern="1200" cap="none" spc="0" normalizeH="0" baseline="0" noProof="0" dirty="0">
                <a:ln>
                  <a:noFill/>
                </a:ln>
                <a:solidFill>
                  <a:prstClr val="black"/>
                </a:solidFill>
                <a:effectLst/>
                <a:uLnTx/>
                <a:uFillTx/>
              </a:rPr>
              <a:t>CATI (Computer </a:t>
            </a:r>
            <a:r>
              <a:rPr kumimoji="0" lang="ro-MD" sz="1600" i="0" u="none" strike="noStrike" kern="1200" cap="none" spc="0" normalizeH="0" baseline="0" noProof="0" dirty="0" err="1">
                <a:ln>
                  <a:noFill/>
                </a:ln>
                <a:solidFill>
                  <a:prstClr val="black"/>
                </a:solidFill>
                <a:effectLst/>
                <a:uLnTx/>
                <a:uFillTx/>
              </a:rPr>
              <a:t>Assisted</a:t>
            </a:r>
            <a:r>
              <a:rPr kumimoji="0" lang="ro-MD" sz="1600" i="0" u="none" strike="noStrike" kern="1200" cap="none" spc="0" normalizeH="0" baseline="0" noProof="0" dirty="0">
                <a:ln>
                  <a:noFill/>
                </a:ln>
                <a:solidFill>
                  <a:prstClr val="black"/>
                </a:solidFill>
                <a:effectLst/>
                <a:uLnTx/>
                <a:uFillTx/>
              </a:rPr>
              <a:t> Telephone </a:t>
            </a:r>
            <a:r>
              <a:rPr kumimoji="0" lang="ro-MD" sz="1600" i="0" u="none" strike="noStrike" kern="1200" cap="none" spc="0" normalizeH="0" baseline="0" noProof="0" dirty="0" err="1">
                <a:ln>
                  <a:noFill/>
                </a:ln>
                <a:solidFill>
                  <a:prstClr val="black"/>
                </a:solidFill>
                <a:effectLst/>
                <a:uLnTx/>
                <a:uFillTx/>
              </a:rPr>
              <a:t>Interviewing</a:t>
            </a:r>
            <a:r>
              <a:rPr kumimoji="0" lang="ro-MD" sz="1600" i="0" u="none" strike="noStrike" kern="1200" cap="none" spc="0" normalizeH="0" baseline="0" noProof="0" dirty="0">
                <a:ln>
                  <a:noFill/>
                </a:ln>
                <a:solidFill>
                  <a:prstClr val="black"/>
                </a:solidFill>
                <a:effectLst/>
                <a:uLnTx/>
                <a:uFillTx/>
              </a:rPr>
              <a:t>);</a:t>
            </a:r>
            <a:r>
              <a:rPr kumimoji="0" lang="en-US" sz="1600" i="0" u="none" strike="noStrike" kern="1200" cap="none" spc="0" normalizeH="0" baseline="0" noProof="0" dirty="0">
                <a:ln>
                  <a:noFill/>
                </a:ln>
                <a:solidFill>
                  <a:prstClr val="black"/>
                </a:solidFill>
                <a:effectLst/>
                <a:uLnTx/>
                <a:uFillTx/>
              </a:rPr>
              <a:t> CAWI</a:t>
            </a:r>
            <a:endParaRPr kumimoji="0" lang="ro-MD" sz="1600" i="0" u="none" strike="noStrike" kern="1200" cap="none" spc="0" normalizeH="0" baseline="0" noProof="0" dirty="0">
              <a:ln>
                <a:noFill/>
              </a:ln>
              <a:solidFill>
                <a:prstClr val="black"/>
              </a:solidFill>
              <a:effectLst/>
              <a:uLnTx/>
              <a:uFillTx/>
            </a:endParaRPr>
          </a:p>
          <a:p>
            <a:pPr marL="0" marR="0" lvl="0" indent="0" algn="l" defTabSz="914400" rtl="0" eaLnBrk="1" fontAlgn="auto" latinLnBrk="0" hangingPunct="1">
              <a:lnSpc>
                <a:spcPct val="150000"/>
              </a:lnSpc>
              <a:spcBef>
                <a:spcPct val="0"/>
              </a:spcBef>
              <a:spcAft>
                <a:spcPts val="0"/>
              </a:spcAft>
              <a:buClrTx/>
              <a:buSzTx/>
              <a:buFontTx/>
              <a:buNone/>
              <a:tabLst/>
              <a:defRPr/>
            </a:pPr>
            <a:r>
              <a:rPr lang="ro-MD" sz="1600" b="1" dirty="0">
                <a:solidFill>
                  <a:srgbClr val="156082"/>
                </a:solidFill>
              </a:rPr>
              <a:t>Durata interviului: </a:t>
            </a:r>
            <a:r>
              <a:rPr kumimoji="0" lang="en-US" sz="1600" i="0" u="none" strike="noStrike" kern="1200" cap="none" spc="0" normalizeH="0" baseline="0" noProof="0" dirty="0">
                <a:ln>
                  <a:noFill/>
                </a:ln>
                <a:solidFill>
                  <a:prstClr val="black"/>
                </a:solidFill>
                <a:effectLst/>
                <a:uLnTx/>
                <a:uFillTx/>
              </a:rPr>
              <a:t>3</a:t>
            </a:r>
            <a:r>
              <a:rPr kumimoji="0" lang="ro-MD" sz="1600" i="0" u="none" strike="noStrike" kern="1200" cap="none" spc="0" normalizeH="0" baseline="0" noProof="0" dirty="0">
                <a:ln>
                  <a:noFill/>
                </a:ln>
                <a:solidFill>
                  <a:prstClr val="black"/>
                </a:solidFill>
                <a:effectLst/>
                <a:uLnTx/>
                <a:uFillTx/>
              </a:rPr>
              <a:t>5-</a:t>
            </a:r>
            <a:r>
              <a:rPr kumimoji="0" lang="en-US" sz="1600" i="0" u="none" strike="noStrike" kern="1200" cap="none" spc="0" normalizeH="0" baseline="0" noProof="0" dirty="0">
                <a:ln>
                  <a:noFill/>
                </a:ln>
                <a:solidFill>
                  <a:prstClr val="black"/>
                </a:solidFill>
                <a:effectLst/>
                <a:uLnTx/>
                <a:uFillTx/>
              </a:rPr>
              <a:t>4</a:t>
            </a:r>
            <a:r>
              <a:rPr kumimoji="0" lang="ro-MD" sz="1600" i="0" u="none" strike="noStrike" kern="1200" cap="none" spc="0" normalizeH="0" baseline="0" noProof="0" dirty="0">
                <a:ln>
                  <a:noFill/>
                </a:ln>
                <a:solidFill>
                  <a:prstClr val="black"/>
                </a:solidFill>
                <a:effectLst/>
                <a:uLnTx/>
                <a:uFillTx/>
              </a:rPr>
              <a:t>0 minute;</a:t>
            </a:r>
          </a:p>
          <a:p>
            <a:pPr marL="0" marR="0" lvl="0" indent="0" algn="l" defTabSz="914400" rtl="0" eaLnBrk="1" fontAlgn="auto" latinLnBrk="0" hangingPunct="1">
              <a:lnSpc>
                <a:spcPct val="150000"/>
              </a:lnSpc>
              <a:spcBef>
                <a:spcPct val="0"/>
              </a:spcBef>
              <a:spcAft>
                <a:spcPts val="0"/>
              </a:spcAft>
              <a:buClrTx/>
              <a:buSzTx/>
              <a:buFontTx/>
              <a:buNone/>
              <a:tabLst/>
              <a:defRPr/>
            </a:pPr>
            <a:r>
              <a:rPr lang="ro-MD" sz="1600" b="1" dirty="0">
                <a:solidFill>
                  <a:srgbClr val="156082"/>
                </a:solidFill>
              </a:rPr>
              <a:t>Limba: </a:t>
            </a:r>
            <a:r>
              <a:rPr kumimoji="0" lang="ro-MD" sz="1600" i="0" u="none" strike="noStrike" kern="1200" cap="none" spc="0" normalizeH="0" baseline="0" noProof="0" dirty="0">
                <a:ln>
                  <a:noFill/>
                </a:ln>
                <a:solidFill>
                  <a:prstClr val="black"/>
                </a:solidFill>
                <a:effectLst/>
                <a:uLnTx/>
                <a:uFillTx/>
              </a:rPr>
              <a:t>Română și Rusă;</a:t>
            </a:r>
          </a:p>
          <a:p>
            <a:pPr marL="0" marR="0" lvl="0" indent="0" algn="l" defTabSz="914400" rtl="0" eaLnBrk="1" fontAlgn="auto" latinLnBrk="0" hangingPunct="1">
              <a:lnSpc>
                <a:spcPct val="150000"/>
              </a:lnSpc>
              <a:spcBef>
                <a:spcPct val="0"/>
              </a:spcBef>
              <a:spcAft>
                <a:spcPts val="0"/>
              </a:spcAft>
              <a:buClrTx/>
              <a:buSzTx/>
              <a:buFontTx/>
              <a:buNone/>
              <a:tabLst/>
              <a:defRPr/>
            </a:pPr>
            <a:r>
              <a:rPr lang="ro-RO" sz="1600" b="1" dirty="0">
                <a:solidFill>
                  <a:srgbClr val="156082"/>
                </a:solidFill>
              </a:rPr>
              <a:t>Numărul de operatori implicați în colectarea datelor</a:t>
            </a:r>
            <a:r>
              <a:rPr lang="ro-MD" sz="1600" b="1" dirty="0">
                <a:solidFill>
                  <a:srgbClr val="156082"/>
                </a:solidFill>
              </a:rPr>
              <a:t>: </a:t>
            </a:r>
            <a:r>
              <a:rPr kumimoji="0" lang="en-US" sz="1600" i="0" u="none" strike="noStrike" kern="1200" cap="none" spc="0" normalizeH="0" baseline="0" noProof="0" dirty="0">
                <a:ln>
                  <a:noFill/>
                </a:ln>
                <a:solidFill>
                  <a:prstClr val="black"/>
                </a:solidFill>
                <a:effectLst/>
                <a:uLnTx/>
                <a:uFillTx/>
              </a:rPr>
              <a:t>22</a:t>
            </a:r>
            <a:r>
              <a:rPr kumimoji="0" lang="ro-MD" sz="1600" i="0" u="none" strike="noStrike" kern="1200" cap="none" spc="0" normalizeH="0" baseline="0" noProof="0" dirty="0">
                <a:ln>
                  <a:noFill/>
                </a:ln>
                <a:solidFill>
                  <a:prstClr val="black"/>
                </a:solidFill>
                <a:effectLst/>
                <a:uLnTx/>
                <a:uFillTx/>
              </a:rPr>
              <a:t>;</a:t>
            </a:r>
          </a:p>
          <a:p>
            <a:pPr marL="0" marR="0" lvl="0" indent="0" algn="l" defTabSz="914400" rtl="0" eaLnBrk="1" fontAlgn="auto" latinLnBrk="0" hangingPunct="1">
              <a:lnSpc>
                <a:spcPct val="150000"/>
              </a:lnSpc>
              <a:spcBef>
                <a:spcPct val="0"/>
              </a:spcBef>
              <a:spcAft>
                <a:spcPts val="0"/>
              </a:spcAft>
              <a:buClrTx/>
              <a:buSzTx/>
              <a:buFontTx/>
              <a:buNone/>
              <a:tabLst/>
              <a:defRPr/>
            </a:pPr>
            <a:r>
              <a:rPr lang="ro-MD" sz="1600" b="1" dirty="0">
                <a:solidFill>
                  <a:srgbClr val="156082"/>
                </a:solidFill>
              </a:rPr>
              <a:t>Eroarea de eșantionare: </a:t>
            </a:r>
            <a:r>
              <a:rPr kumimoji="0" lang="ro-MD" sz="1600" i="0" u="none" strike="noStrike" kern="1200" cap="none" spc="0" normalizeH="0" baseline="0" noProof="0" dirty="0">
                <a:ln>
                  <a:noFill/>
                </a:ln>
                <a:solidFill>
                  <a:prstClr val="black"/>
                </a:solidFill>
                <a:effectLst/>
                <a:uLnTx/>
                <a:uFillTx/>
              </a:rPr>
              <a:t>±</a:t>
            </a:r>
            <a:r>
              <a:rPr kumimoji="0" lang="ro-RO" sz="1600" i="0" u="none" strike="noStrike" kern="1200" cap="none" spc="0" normalizeH="0" baseline="0" noProof="0" dirty="0">
                <a:ln>
                  <a:noFill/>
                </a:ln>
                <a:solidFill>
                  <a:prstClr val="black"/>
                </a:solidFill>
                <a:effectLst/>
                <a:uLnTx/>
                <a:uFillTx/>
              </a:rPr>
              <a:t>4</a:t>
            </a:r>
            <a:r>
              <a:rPr kumimoji="0" lang="ro-MD" sz="1600" i="0" u="none" strike="noStrike" kern="1200" cap="none" spc="0" normalizeH="0" baseline="0" noProof="0" dirty="0">
                <a:ln>
                  <a:noFill/>
                </a:ln>
                <a:solidFill>
                  <a:prstClr val="black"/>
                </a:solidFill>
                <a:effectLst/>
                <a:uLnTx/>
                <a:uFillTx/>
              </a:rPr>
              <a:t>.2%</a:t>
            </a:r>
          </a:p>
          <a:p>
            <a:pPr>
              <a:lnSpc>
                <a:spcPct val="150000"/>
              </a:lnSpc>
              <a:defRPr/>
            </a:pPr>
            <a:r>
              <a:rPr lang="ro-MD" sz="2200" b="1" dirty="0">
                <a:solidFill>
                  <a:srgbClr val="C00000"/>
                </a:solidFill>
              </a:rPr>
              <a:t>Studiu calitativ</a:t>
            </a:r>
          </a:p>
          <a:p>
            <a:pPr>
              <a:lnSpc>
                <a:spcPct val="150000"/>
              </a:lnSpc>
              <a:defRPr/>
            </a:pPr>
            <a:r>
              <a:rPr lang="ro-RO" sz="1600" b="1" dirty="0">
                <a:solidFill>
                  <a:srgbClr val="156082"/>
                </a:solidFill>
              </a:rPr>
              <a:t>4 Discuții de focus-grup</a:t>
            </a:r>
          </a:p>
          <a:p>
            <a:pPr>
              <a:lnSpc>
                <a:spcPct val="150000"/>
              </a:lnSpc>
              <a:defRPr/>
            </a:pPr>
            <a:r>
              <a:rPr lang="ro-RO" sz="1600" dirty="0"/>
              <a:t>Două dintre acestea cu agenți economici din municipiul Chișinău, regiunea Nord a țării, precum și din regiunile Centru și Sud.</a:t>
            </a:r>
          </a:p>
          <a:p>
            <a:pPr>
              <a:lnSpc>
                <a:spcPct val="150000"/>
              </a:lnSpc>
              <a:defRPr/>
            </a:pPr>
            <a:r>
              <a:rPr lang="ro-RO" sz="1600" b="1" dirty="0">
                <a:solidFill>
                  <a:srgbClr val="156082"/>
                </a:solidFill>
              </a:rPr>
              <a:t>5 Interviuri în profunzime</a:t>
            </a:r>
          </a:p>
          <a:p>
            <a:pPr>
              <a:lnSpc>
                <a:spcPct val="150000"/>
              </a:lnSpc>
              <a:defRPr/>
            </a:pPr>
            <a:r>
              <a:rPr lang="ro-RO" sz="1600" dirty="0"/>
              <a:t>Cu companii din diferite domenii de activitate și de dimensiuni diferite.</a:t>
            </a:r>
            <a:endParaRPr lang="en-US" sz="1600" dirty="0"/>
          </a:p>
        </p:txBody>
      </p:sp>
    </p:spTree>
    <p:extLst>
      <p:ext uri="{BB962C8B-B14F-4D97-AF65-F5344CB8AC3E}">
        <p14:creationId xmlns:p14="http://schemas.microsoft.com/office/powerpoint/2010/main" val="17955236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7" name="Slide Number Placeholder 6">
            <a:extLst>
              <a:ext uri="{FF2B5EF4-FFF2-40B4-BE49-F238E27FC236}">
                <a16:creationId xmlns:a16="http://schemas.microsoft.com/office/drawing/2014/main" xmlns="" id="{926B75E3-5A57-92B2-8993-24E00F153FEF}"/>
              </a:ext>
            </a:extLst>
          </p:cNvPr>
          <p:cNvSpPr>
            <a:spLocks noGrp="1"/>
          </p:cNvSpPr>
          <p:nvPr>
            <p:ph type="sldNum" sz="quarter" idx="12"/>
          </p:nvPr>
        </p:nvSpPr>
        <p:spPr/>
        <p:txBody>
          <a:bodyPr/>
          <a:lstStyle/>
          <a:p>
            <a:fld id="{08014354-BD36-4150-9D4A-A2D052BB023E}" type="slidenum">
              <a:rPr lang="aa-ET" smtClean="0"/>
              <a:t>20</a:t>
            </a:fld>
            <a:endParaRPr lang="aa-ET"/>
          </a:p>
        </p:txBody>
      </p:sp>
      <p:graphicFrame>
        <p:nvGraphicFramePr>
          <p:cNvPr id="8" name="Chart 7">
            <a:extLst>
              <a:ext uri="{FF2B5EF4-FFF2-40B4-BE49-F238E27FC236}">
                <a16:creationId xmlns:a16="http://schemas.microsoft.com/office/drawing/2014/main" xmlns="" id="{13C189B2-D9C4-0123-3393-EF699A48F3CA}"/>
              </a:ext>
            </a:extLst>
          </p:cNvPr>
          <p:cNvGraphicFramePr>
            <a:graphicFrameLocks/>
          </p:cNvGraphicFramePr>
          <p:nvPr>
            <p:extLst>
              <p:ext uri="{D42A27DB-BD31-4B8C-83A1-F6EECF244321}">
                <p14:modId xmlns:p14="http://schemas.microsoft.com/office/powerpoint/2010/main" val="3708750588"/>
              </p:ext>
            </p:extLst>
          </p:nvPr>
        </p:nvGraphicFramePr>
        <p:xfrm>
          <a:off x="99774" y="1574397"/>
          <a:ext cx="5829300" cy="4852029"/>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xmlns="" id="{2FEFC458-B8E5-6497-E2AD-2542692ACF96}"/>
              </a:ext>
            </a:extLst>
          </p:cNvPr>
          <p:cNvSpPr txBox="1"/>
          <p:nvPr/>
        </p:nvSpPr>
        <p:spPr>
          <a:xfrm>
            <a:off x="186207" y="1206303"/>
            <a:ext cx="5974079" cy="369332"/>
          </a:xfrm>
          <a:prstGeom prst="rect">
            <a:avLst/>
          </a:prstGeom>
          <a:noFill/>
        </p:spPr>
        <p:txBody>
          <a:bodyPr wrap="square" rtlCol="0">
            <a:spAutoFit/>
          </a:bodyPr>
          <a:lstStyle/>
          <a:p>
            <a:r>
              <a:rPr lang="ro-RO" b="1" dirty="0">
                <a:solidFill>
                  <a:srgbClr val="C00000"/>
                </a:solidFill>
                <a:latin typeface="Aptos Display" panose="020B0004020202020204" pitchFamily="34" charset="0"/>
              </a:rPr>
              <a:t>Cine a fost </a:t>
            </a:r>
            <a:r>
              <a:rPr lang="ro-RO" b="1" dirty="0">
                <a:solidFill>
                  <a:srgbClr val="0F9ED5"/>
                </a:solidFill>
                <a:latin typeface="Aptos Display" panose="020B0004020202020204" pitchFamily="34" charset="0"/>
              </a:rPr>
              <a:t>inițiatorul</a:t>
            </a:r>
            <a:r>
              <a:rPr lang="ro-RO" b="1" dirty="0">
                <a:solidFill>
                  <a:srgbClr val="C00000"/>
                </a:solidFill>
                <a:latin typeface="Aptos Display" panose="020B0004020202020204" pitchFamily="34" charset="0"/>
              </a:rPr>
              <a:t> plăților neoficiale? </a:t>
            </a:r>
            <a:r>
              <a:rPr lang="ro-RO" b="1" dirty="0">
                <a:solidFill>
                  <a:srgbClr val="C00000"/>
                </a:solidFill>
              </a:rPr>
              <a:t>(%)</a:t>
            </a:r>
            <a:endParaRPr lang="aa-ET" b="1" dirty="0">
              <a:solidFill>
                <a:schemeClr val="accent1"/>
              </a:solidFill>
              <a:latin typeface="Aptos Display" panose="020B0004020202020204" pitchFamily="34" charset="0"/>
            </a:endParaRPr>
          </a:p>
        </p:txBody>
      </p:sp>
      <p:sp>
        <p:nvSpPr>
          <p:cNvPr id="14" name="TextBox 13">
            <a:extLst>
              <a:ext uri="{FF2B5EF4-FFF2-40B4-BE49-F238E27FC236}">
                <a16:creationId xmlns:a16="http://schemas.microsoft.com/office/drawing/2014/main" xmlns="" id="{013F94D7-1281-A77D-B4B2-0C62E53A0F7D}"/>
              </a:ext>
            </a:extLst>
          </p:cNvPr>
          <p:cNvSpPr txBox="1"/>
          <p:nvPr/>
        </p:nvSpPr>
        <p:spPr>
          <a:xfrm>
            <a:off x="6473041" y="1185511"/>
            <a:ext cx="5455926" cy="646331"/>
          </a:xfrm>
          <a:prstGeom prst="rect">
            <a:avLst/>
          </a:prstGeom>
          <a:noFill/>
        </p:spPr>
        <p:txBody>
          <a:bodyPr wrap="square" rtlCol="0">
            <a:spAutoFit/>
          </a:bodyPr>
          <a:lstStyle/>
          <a:p>
            <a:r>
              <a:rPr lang="ro-RO" b="1" dirty="0">
                <a:solidFill>
                  <a:srgbClr val="156082"/>
                </a:solidFill>
                <a:latin typeface="Aptos Display" panose="020B0004020202020204" pitchFamily="34" charset="0"/>
              </a:rPr>
              <a:t>2024</a:t>
            </a:r>
            <a:r>
              <a:rPr lang="ro-RO" b="1" dirty="0">
                <a:solidFill>
                  <a:srgbClr val="C00000"/>
                </a:solidFill>
                <a:latin typeface="Aptos Display" panose="020B0004020202020204" pitchFamily="34" charset="0"/>
              </a:rPr>
              <a:t> Ați suferit </a:t>
            </a:r>
            <a:r>
              <a:rPr lang="ro-RO" b="1" dirty="0">
                <a:solidFill>
                  <a:srgbClr val="0F9ED5"/>
                </a:solidFill>
                <a:latin typeface="Aptos Display" panose="020B0004020202020204" pitchFamily="34" charset="0"/>
              </a:rPr>
              <a:t>prejudicii materiale </a:t>
            </a:r>
            <a:r>
              <a:rPr lang="ro-RO" b="1" dirty="0">
                <a:solidFill>
                  <a:srgbClr val="C00000"/>
                </a:solidFill>
                <a:latin typeface="Aptos Display" panose="020B0004020202020204" pitchFamily="34" charset="0"/>
              </a:rPr>
              <a:t>în urma cazurilor de corupție? </a:t>
            </a:r>
            <a:r>
              <a:rPr lang="ro-RO" b="1" dirty="0">
                <a:solidFill>
                  <a:srgbClr val="C00000"/>
                </a:solidFill>
              </a:rPr>
              <a:t>(%)</a:t>
            </a:r>
            <a:endParaRPr lang="aa-ET" b="1" dirty="0">
              <a:solidFill>
                <a:schemeClr val="accent1"/>
              </a:solidFill>
              <a:latin typeface="Aptos Display" panose="020B0004020202020204" pitchFamily="34" charset="0"/>
            </a:endParaRPr>
          </a:p>
        </p:txBody>
      </p:sp>
      <p:graphicFrame>
        <p:nvGraphicFramePr>
          <p:cNvPr id="5" name="Chart 4">
            <a:extLst>
              <a:ext uri="{FF2B5EF4-FFF2-40B4-BE49-F238E27FC236}">
                <a16:creationId xmlns:a16="http://schemas.microsoft.com/office/drawing/2014/main" xmlns="" id="{074FFFFF-2D97-AAE2-5E2F-1BF9564EEAAE}"/>
              </a:ext>
            </a:extLst>
          </p:cNvPr>
          <p:cNvGraphicFramePr>
            <a:graphicFrameLocks/>
          </p:cNvGraphicFramePr>
          <p:nvPr>
            <p:extLst>
              <p:ext uri="{D42A27DB-BD31-4B8C-83A1-F6EECF244321}">
                <p14:modId xmlns:p14="http://schemas.microsoft.com/office/powerpoint/2010/main" val="307058857"/>
              </p:ext>
            </p:extLst>
          </p:nvPr>
        </p:nvGraphicFramePr>
        <p:xfrm>
          <a:off x="6781800" y="1472027"/>
          <a:ext cx="4572000" cy="4707610"/>
        </p:xfrm>
        <a:graphic>
          <a:graphicData uri="http://schemas.openxmlformats.org/drawingml/2006/chart">
            <c:chart xmlns:c="http://schemas.openxmlformats.org/drawingml/2006/chart" xmlns:r="http://schemas.openxmlformats.org/officeDocument/2006/relationships" r:id="rId4"/>
          </a:graphicData>
        </a:graphic>
      </p:graphicFrame>
      <p:cxnSp>
        <p:nvCxnSpPr>
          <p:cNvPr id="12" name="Straight Connector 11">
            <a:extLst>
              <a:ext uri="{FF2B5EF4-FFF2-40B4-BE49-F238E27FC236}">
                <a16:creationId xmlns:a16="http://schemas.microsoft.com/office/drawing/2014/main" xmlns="" id="{0C8E42DB-D641-7E7F-21D5-EBC44DC38130}"/>
              </a:ext>
            </a:extLst>
          </p:cNvPr>
          <p:cNvCxnSpPr/>
          <p:nvPr/>
        </p:nvCxnSpPr>
        <p:spPr>
          <a:xfrm>
            <a:off x="6262927" y="1238597"/>
            <a:ext cx="0" cy="5117753"/>
          </a:xfrm>
          <a:prstGeom prst="line">
            <a:avLst/>
          </a:prstGeom>
        </p:spPr>
        <p:style>
          <a:lnRef idx="2">
            <a:schemeClr val="accent1"/>
          </a:lnRef>
          <a:fillRef idx="0">
            <a:schemeClr val="accent1"/>
          </a:fillRef>
          <a:effectRef idx="1">
            <a:schemeClr val="accent1"/>
          </a:effectRef>
          <a:fontRef idx="minor">
            <a:schemeClr val="tx1"/>
          </a:fontRef>
        </p:style>
      </p:cxnSp>
      <p:sp>
        <p:nvSpPr>
          <p:cNvPr id="15" name="Rectangle 14">
            <a:extLst>
              <a:ext uri="{FF2B5EF4-FFF2-40B4-BE49-F238E27FC236}">
                <a16:creationId xmlns:a16="http://schemas.microsoft.com/office/drawing/2014/main" xmlns="" id="{22B8953C-59D0-5C21-EE49-C0A156869EDD}"/>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 </a:t>
            </a:r>
            <a:r>
              <a:rPr lang="ro-RO" sz="3600" b="1" dirty="0">
                <a:solidFill>
                  <a:srgbClr val="C00000"/>
                </a:solidFill>
                <a:effectLst/>
                <a:latin typeface="Aptos Display" panose="020B0004020202020204" pitchFamily="34" charset="0"/>
                <a:ea typeface="Arial" panose="020B0604020202020204" pitchFamily="34" charset="0"/>
              </a:rPr>
              <a:t>Consecințe și acțiuni</a:t>
            </a:r>
            <a:endParaRPr lang="aa-ET" sz="36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329733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21</a:t>
            </a:fld>
            <a:endParaRPr lang="aa-ET"/>
          </a:p>
        </p:txBody>
      </p:sp>
      <p:sp>
        <p:nvSpPr>
          <p:cNvPr id="5" name="TextBox 4">
            <a:extLst>
              <a:ext uri="{FF2B5EF4-FFF2-40B4-BE49-F238E27FC236}">
                <a16:creationId xmlns:a16="http://schemas.microsoft.com/office/drawing/2014/main" xmlns="" id="{D46ACFCE-3B62-8B99-769A-2CDFA316140E}"/>
              </a:ext>
            </a:extLst>
          </p:cNvPr>
          <p:cNvSpPr txBox="1"/>
          <p:nvPr/>
        </p:nvSpPr>
        <p:spPr>
          <a:xfrm>
            <a:off x="186206" y="1177102"/>
            <a:ext cx="11393083" cy="707886"/>
          </a:xfrm>
          <a:prstGeom prst="rect">
            <a:avLst/>
          </a:prstGeom>
          <a:noFill/>
        </p:spPr>
        <p:txBody>
          <a:bodyPr wrap="square" rtlCol="0">
            <a:spAutoFit/>
          </a:bodyPr>
          <a:lstStyle/>
          <a:p>
            <a:r>
              <a:rPr lang="ro-RO" sz="2000" b="1" dirty="0">
                <a:solidFill>
                  <a:srgbClr val="C00000"/>
                </a:solidFill>
                <a:latin typeface="Aptos Display" panose="020B0004020202020204" pitchFamily="34" charset="0"/>
              </a:rPr>
              <a:t>Unde</a:t>
            </a:r>
            <a:r>
              <a:rPr lang="ro-RO" sz="2000" b="1" dirty="0">
                <a:solidFill>
                  <a:srgbClr val="0F9ED5"/>
                </a:solidFill>
                <a:latin typeface="Aptos Display" panose="020B0004020202020204" pitchFamily="34" charset="0"/>
              </a:rPr>
              <a:t> </a:t>
            </a:r>
            <a:r>
              <a:rPr lang="ro-RO" sz="2000" b="1" dirty="0">
                <a:solidFill>
                  <a:srgbClr val="C00000"/>
                </a:solidFill>
                <a:latin typeface="Aptos Display" panose="020B0004020202020204" pitchFamily="34" charset="0"/>
              </a:rPr>
              <a:t>v-aţi plâns pe cazurile de corupţie cu care v-aţi confruntat? </a:t>
            </a:r>
            <a:r>
              <a:rPr lang="ro-RO" sz="2000" b="1" dirty="0">
                <a:latin typeface="Aptos Display" panose="020B0004020202020204" pitchFamily="34" charset="0"/>
              </a:rPr>
              <a:t>% din cei care s-au plâns </a:t>
            </a:r>
            <a:r>
              <a:rPr lang="ro-RO" sz="2000" b="1" dirty="0">
                <a:solidFill>
                  <a:srgbClr val="C00000"/>
                </a:solidFill>
                <a:latin typeface="Aptos Display" panose="020B0004020202020204" pitchFamily="34" charset="0"/>
              </a:rPr>
              <a:t>(</a:t>
            </a:r>
            <a:r>
              <a:rPr lang="ro-RO" sz="2000" b="1" dirty="0">
                <a:solidFill>
                  <a:srgbClr val="0070C0"/>
                </a:solidFill>
                <a:latin typeface="Aptos Display" panose="020B0004020202020204" pitchFamily="34" charset="0"/>
              </a:rPr>
              <a:t>9.8%</a:t>
            </a:r>
            <a:r>
              <a:rPr lang="ro-RO" sz="2000" b="1" dirty="0">
                <a:solidFill>
                  <a:srgbClr val="C00000"/>
                </a:solidFill>
                <a:latin typeface="Aptos Display" panose="020B0004020202020204" pitchFamily="34" charset="0"/>
              </a:rPr>
              <a:t> în </a:t>
            </a:r>
            <a:r>
              <a:rPr lang="ro-RO" sz="2000" b="1" dirty="0">
                <a:latin typeface="Aptos Display" panose="020B0004020202020204" pitchFamily="34" charset="0"/>
              </a:rPr>
              <a:t>2024</a:t>
            </a:r>
            <a:r>
              <a:rPr lang="ro-RO" sz="2000" b="1" dirty="0">
                <a:solidFill>
                  <a:srgbClr val="C00000"/>
                </a:solidFill>
                <a:latin typeface="Aptos Display" panose="020B0004020202020204" pitchFamily="34" charset="0"/>
              </a:rPr>
              <a:t> și </a:t>
            </a:r>
            <a:r>
              <a:rPr lang="ro-RO" sz="2000" b="1" dirty="0">
                <a:solidFill>
                  <a:srgbClr val="0070C0"/>
                </a:solidFill>
                <a:latin typeface="Aptos Display" panose="020B0004020202020204" pitchFamily="34" charset="0"/>
              </a:rPr>
              <a:t>20.7%</a:t>
            </a:r>
            <a:r>
              <a:rPr lang="ro-RO" sz="2000" b="1" dirty="0">
                <a:solidFill>
                  <a:srgbClr val="C00000"/>
                </a:solidFill>
                <a:latin typeface="Aptos Display" panose="020B0004020202020204" pitchFamily="34" charset="0"/>
              </a:rPr>
              <a:t> în </a:t>
            </a:r>
            <a:r>
              <a:rPr lang="ro-RO" sz="2000" b="1" dirty="0">
                <a:latin typeface="Aptos Display" panose="020B0004020202020204" pitchFamily="34" charset="0"/>
              </a:rPr>
              <a:t>2017</a:t>
            </a:r>
            <a:r>
              <a:rPr lang="ro-RO" sz="2000" b="1" dirty="0">
                <a:solidFill>
                  <a:srgbClr val="C00000"/>
                </a:solidFill>
                <a:latin typeface="Aptos Display" panose="020B0004020202020204" pitchFamily="34" charset="0"/>
              </a:rPr>
              <a:t>)</a:t>
            </a:r>
            <a:endParaRPr lang="aa-ET" sz="2000" b="1" dirty="0">
              <a:solidFill>
                <a:schemeClr val="accent1"/>
              </a:solidFill>
              <a:latin typeface="Aptos Display" panose="020B0004020202020204" pitchFamily="34" charset="0"/>
            </a:endParaRPr>
          </a:p>
        </p:txBody>
      </p:sp>
      <p:graphicFrame>
        <p:nvGraphicFramePr>
          <p:cNvPr id="6" name="Chart 5">
            <a:extLst>
              <a:ext uri="{FF2B5EF4-FFF2-40B4-BE49-F238E27FC236}">
                <a16:creationId xmlns:a16="http://schemas.microsoft.com/office/drawing/2014/main" xmlns="" id="{70A141FD-D781-A18B-58A4-BB035B53A5EB}"/>
              </a:ext>
            </a:extLst>
          </p:cNvPr>
          <p:cNvGraphicFramePr>
            <a:graphicFrameLocks/>
          </p:cNvGraphicFramePr>
          <p:nvPr>
            <p:extLst>
              <p:ext uri="{D42A27DB-BD31-4B8C-83A1-F6EECF244321}">
                <p14:modId xmlns:p14="http://schemas.microsoft.com/office/powerpoint/2010/main" val="243173458"/>
              </p:ext>
            </p:extLst>
          </p:nvPr>
        </p:nvGraphicFramePr>
        <p:xfrm>
          <a:off x="494522" y="1833037"/>
          <a:ext cx="10859278" cy="4675858"/>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a:extLst>
              <a:ext uri="{FF2B5EF4-FFF2-40B4-BE49-F238E27FC236}">
                <a16:creationId xmlns:a16="http://schemas.microsoft.com/office/drawing/2014/main" xmlns="" id="{02AFC347-C4F8-94BE-52E7-50A2DA5B643E}"/>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 </a:t>
            </a:r>
            <a:r>
              <a:rPr lang="ro-RO" sz="3600" b="1" dirty="0">
                <a:solidFill>
                  <a:srgbClr val="C00000"/>
                </a:solidFill>
                <a:effectLst/>
                <a:latin typeface="Aptos Display" panose="020B0004020202020204" pitchFamily="34" charset="0"/>
                <a:ea typeface="Arial" panose="020B0604020202020204" pitchFamily="34" charset="0"/>
              </a:rPr>
              <a:t>Consecințe și acțiuni</a:t>
            </a:r>
            <a:endParaRPr lang="aa-ET" sz="36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2389091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22</a:t>
            </a:fld>
            <a:endParaRPr lang="aa-ET"/>
          </a:p>
        </p:txBody>
      </p:sp>
      <p:graphicFrame>
        <p:nvGraphicFramePr>
          <p:cNvPr id="6" name="Chart 5">
            <a:extLst>
              <a:ext uri="{FF2B5EF4-FFF2-40B4-BE49-F238E27FC236}">
                <a16:creationId xmlns:a16="http://schemas.microsoft.com/office/drawing/2014/main" xmlns="" id="{A4FB31BA-509E-118F-110F-0A9EE8C02674}"/>
              </a:ext>
            </a:extLst>
          </p:cNvPr>
          <p:cNvGraphicFramePr>
            <a:graphicFrameLocks/>
          </p:cNvGraphicFramePr>
          <p:nvPr>
            <p:extLst>
              <p:ext uri="{D42A27DB-BD31-4B8C-83A1-F6EECF244321}">
                <p14:modId xmlns:p14="http://schemas.microsoft.com/office/powerpoint/2010/main" val="2663798581"/>
              </p:ext>
            </p:extLst>
          </p:nvPr>
        </p:nvGraphicFramePr>
        <p:xfrm>
          <a:off x="-98203" y="2122812"/>
          <a:ext cx="3940629" cy="378346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xmlns="" id="{1D8FA2ED-C495-87A7-1D74-B014DB5C7535}"/>
              </a:ext>
            </a:extLst>
          </p:cNvPr>
          <p:cNvSpPr txBox="1"/>
          <p:nvPr/>
        </p:nvSpPr>
        <p:spPr>
          <a:xfrm>
            <a:off x="186207" y="1610365"/>
            <a:ext cx="3656219" cy="338554"/>
          </a:xfrm>
          <a:prstGeom prst="rect">
            <a:avLst/>
          </a:prstGeom>
          <a:noFill/>
        </p:spPr>
        <p:txBody>
          <a:bodyPr wrap="square" rtlCol="0">
            <a:spAutoFit/>
          </a:bodyPr>
          <a:lstStyle/>
          <a:p>
            <a:r>
              <a:rPr lang="nn-NO" sz="1600" b="1" dirty="0">
                <a:solidFill>
                  <a:srgbClr val="C00000"/>
                </a:solidFill>
                <a:latin typeface="Aptos Display" panose="020B0004020202020204" pitchFamily="34" charset="0"/>
              </a:rPr>
              <a:t>A fost rezolvată problema Dvs.?</a:t>
            </a:r>
            <a:r>
              <a:rPr lang="ro-RO" sz="1600" b="1" dirty="0">
                <a:solidFill>
                  <a:srgbClr val="C00000"/>
                </a:solidFill>
                <a:latin typeface="Aptos Display" panose="020B0004020202020204" pitchFamily="34" charset="0"/>
              </a:rPr>
              <a:t> </a:t>
            </a:r>
            <a:r>
              <a:rPr lang="ro-RO" sz="1600" b="1" dirty="0">
                <a:solidFill>
                  <a:srgbClr val="C00000"/>
                </a:solidFill>
              </a:rPr>
              <a:t>(%)</a:t>
            </a:r>
            <a:endParaRPr lang="aa-ET" sz="1600" b="1" dirty="0">
              <a:solidFill>
                <a:srgbClr val="C00000"/>
              </a:solidFill>
              <a:latin typeface="Aptos Display" panose="020B0004020202020204" pitchFamily="34" charset="0"/>
            </a:endParaRPr>
          </a:p>
        </p:txBody>
      </p:sp>
      <p:sp>
        <p:nvSpPr>
          <p:cNvPr id="11" name="TextBox 10">
            <a:extLst>
              <a:ext uri="{FF2B5EF4-FFF2-40B4-BE49-F238E27FC236}">
                <a16:creationId xmlns:a16="http://schemas.microsoft.com/office/drawing/2014/main" xmlns="" id="{C7139E2E-4E70-C183-FB75-C1B8306D10FF}"/>
              </a:ext>
            </a:extLst>
          </p:cNvPr>
          <p:cNvSpPr txBox="1"/>
          <p:nvPr/>
        </p:nvSpPr>
        <p:spPr>
          <a:xfrm>
            <a:off x="186207" y="1159293"/>
            <a:ext cx="9340349" cy="646331"/>
          </a:xfrm>
          <a:prstGeom prst="rect">
            <a:avLst/>
          </a:prstGeom>
          <a:noFill/>
        </p:spPr>
        <p:txBody>
          <a:bodyPr wrap="square" rtlCol="0">
            <a:spAutoFit/>
          </a:bodyPr>
          <a:lstStyle/>
          <a:p>
            <a:r>
              <a:rPr lang="ro-RO" b="1" dirty="0">
                <a:solidFill>
                  <a:srgbClr val="156082"/>
                </a:solidFill>
                <a:latin typeface="Aptos Display" panose="020B0004020202020204" pitchFamily="34" charset="0"/>
              </a:rPr>
              <a:t>2024</a:t>
            </a:r>
            <a:r>
              <a:rPr lang="ro-RO" b="1" dirty="0">
                <a:solidFill>
                  <a:srgbClr val="C00000"/>
                </a:solidFill>
                <a:latin typeface="Aptos Display" panose="020B0004020202020204" pitchFamily="34" charset="0"/>
              </a:rPr>
              <a:t> În cazul în care ați denunțat actele de corupție...? </a:t>
            </a:r>
            <a:r>
              <a:rPr lang="ro-RO" b="1" dirty="0">
                <a:solidFill>
                  <a:srgbClr val="0F9ED5"/>
                </a:solidFill>
                <a:latin typeface="Aptos Display" panose="020B0004020202020204" pitchFamily="34" charset="0"/>
              </a:rPr>
              <a:t>% din cei care au denunțat actul de corupție</a:t>
            </a:r>
            <a:r>
              <a:rPr lang="ro-RO" b="1" dirty="0">
                <a:solidFill>
                  <a:srgbClr val="C00000"/>
                </a:solidFill>
                <a:latin typeface="Aptos Display" panose="020B0004020202020204" pitchFamily="34" charset="0"/>
              </a:rPr>
              <a:t>.</a:t>
            </a:r>
            <a:endParaRPr lang="aa-ET" b="1" dirty="0">
              <a:solidFill>
                <a:srgbClr val="C00000"/>
              </a:solidFill>
              <a:latin typeface="Aptos Display" panose="020B0004020202020204" pitchFamily="34" charset="0"/>
            </a:endParaRPr>
          </a:p>
        </p:txBody>
      </p:sp>
      <p:graphicFrame>
        <p:nvGraphicFramePr>
          <p:cNvPr id="13" name="Chart 12">
            <a:extLst>
              <a:ext uri="{FF2B5EF4-FFF2-40B4-BE49-F238E27FC236}">
                <a16:creationId xmlns:a16="http://schemas.microsoft.com/office/drawing/2014/main" xmlns="" id="{37728EBB-3A18-4E46-1D7B-1134B02ADF3A}"/>
              </a:ext>
            </a:extLst>
          </p:cNvPr>
          <p:cNvGraphicFramePr>
            <a:graphicFrameLocks/>
          </p:cNvGraphicFramePr>
          <p:nvPr>
            <p:extLst>
              <p:ext uri="{D42A27DB-BD31-4B8C-83A1-F6EECF244321}">
                <p14:modId xmlns:p14="http://schemas.microsoft.com/office/powerpoint/2010/main" val="111980073"/>
              </p:ext>
            </p:extLst>
          </p:nvPr>
        </p:nvGraphicFramePr>
        <p:xfrm>
          <a:off x="3928188" y="2143178"/>
          <a:ext cx="4335624" cy="378346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Chart 18">
            <a:extLst>
              <a:ext uri="{FF2B5EF4-FFF2-40B4-BE49-F238E27FC236}">
                <a16:creationId xmlns:a16="http://schemas.microsoft.com/office/drawing/2014/main" xmlns="" id="{FEEE419E-DDB2-44A4-89A0-4A2F375379D8}"/>
              </a:ext>
            </a:extLst>
          </p:cNvPr>
          <p:cNvGraphicFramePr>
            <a:graphicFrameLocks/>
          </p:cNvGraphicFramePr>
          <p:nvPr>
            <p:extLst>
              <p:ext uri="{D42A27DB-BD31-4B8C-83A1-F6EECF244321}">
                <p14:modId xmlns:p14="http://schemas.microsoft.com/office/powerpoint/2010/main" val="2756693990"/>
              </p:ext>
            </p:extLst>
          </p:nvPr>
        </p:nvGraphicFramePr>
        <p:xfrm>
          <a:off x="7682204" y="2122812"/>
          <a:ext cx="5041641" cy="3783465"/>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xmlns="" id="{BD11CDDB-1817-8A17-847F-D8909AF04E27}"/>
              </a:ext>
            </a:extLst>
          </p:cNvPr>
          <p:cNvSpPr txBox="1"/>
          <p:nvPr/>
        </p:nvSpPr>
        <p:spPr>
          <a:xfrm>
            <a:off x="4182129" y="1574201"/>
            <a:ext cx="3827742" cy="584775"/>
          </a:xfrm>
          <a:prstGeom prst="rect">
            <a:avLst/>
          </a:prstGeom>
          <a:noFill/>
        </p:spPr>
        <p:txBody>
          <a:bodyPr wrap="square" rtlCol="0">
            <a:spAutoFit/>
          </a:bodyPr>
          <a:lstStyle/>
          <a:p>
            <a:r>
              <a:rPr lang="nn-NO" sz="1600" b="1" dirty="0">
                <a:solidFill>
                  <a:srgbClr val="C00000"/>
                </a:solidFill>
                <a:latin typeface="Aptos Display" panose="020B0004020202020204" pitchFamily="34" charset="0"/>
              </a:rPr>
              <a:t>Ați fost despăgubit pentru prejudiciile materiale suportate?</a:t>
            </a:r>
            <a:r>
              <a:rPr lang="ro-RO" sz="1600" b="1" dirty="0">
                <a:solidFill>
                  <a:srgbClr val="C00000"/>
                </a:solidFill>
                <a:latin typeface="Aptos Display" panose="020B0004020202020204" pitchFamily="34" charset="0"/>
              </a:rPr>
              <a:t> </a:t>
            </a:r>
            <a:r>
              <a:rPr lang="ro-RO" sz="1600" b="1" dirty="0">
                <a:solidFill>
                  <a:srgbClr val="C00000"/>
                </a:solidFill>
              </a:rPr>
              <a:t>(%)</a:t>
            </a:r>
            <a:endParaRPr lang="aa-ET" sz="1600" b="1" dirty="0">
              <a:solidFill>
                <a:srgbClr val="C00000"/>
              </a:solidFill>
              <a:latin typeface="Aptos Display" panose="020B0004020202020204" pitchFamily="34" charset="0"/>
            </a:endParaRPr>
          </a:p>
        </p:txBody>
      </p:sp>
      <p:sp>
        <p:nvSpPr>
          <p:cNvPr id="21" name="TextBox 20">
            <a:extLst>
              <a:ext uri="{FF2B5EF4-FFF2-40B4-BE49-F238E27FC236}">
                <a16:creationId xmlns:a16="http://schemas.microsoft.com/office/drawing/2014/main" xmlns="" id="{CE24F153-417B-5E01-BFD9-79220B47540F}"/>
              </a:ext>
            </a:extLst>
          </p:cNvPr>
          <p:cNvSpPr txBox="1"/>
          <p:nvPr/>
        </p:nvSpPr>
        <p:spPr>
          <a:xfrm>
            <a:off x="8374914" y="1610365"/>
            <a:ext cx="3656219" cy="338554"/>
          </a:xfrm>
          <a:prstGeom prst="rect">
            <a:avLst/>
          </a:prstGeom>
          <a:noFill/>
        </p:spPr>
        <p:txBody>
          <a:bodyPr wrap="square" rtlCol="0">
            <a:spAutoFit/>
          </a:bodyPr>
          <a:lstStyle/>
          <a:p>
            <a:r>
              <a:rPr lang="fr-FR" sz="1600" b="1" dirty="0" err="1">
                <a:solidFill>
                  <a:srgbClr val="C00000"/>
                </a:solidFill>
                <a:latin typeface="Aptos Display" panose="020B0004020202020204" pitchFamily="34" charset="0"/>
              </a:rPr>
              <a:t>Ați</a:t>
            </a:r>
            <a:r>
              <a:rPr lang="fr-FR" sz="1600" b="1" dirty="0">
                <a:solidFill>
                  <a:srgbClr val="C00000"/>
                </a:solidFill>
                <a:latin typeface="Aptos Display" panose="020B0004020202020204" pitchFamily="34" charset="0"/>
              </a:rPr>
              <a:t> </a:t>
            </a:r>
            <a:r>
              <a:rPr lang="fr-FR" sz="1600" b="1" dirty="0" err="1">
                <a:solidFill>
                  <a:srgbClr val="C00000"/>
                </a:solidFill>
                <a:latin typeface="Aptos Display" panose="020B0004020202020204" pitchFamily="34" charset="0"/>
              </a:rPr>
              <a:t>avut</a:t>
            </a:r>
            <a:r>
              <a:rPr lang="fr-FR" sz="1600" b="1" dirty="0">
                <a:solidFill>
                  <a:srgbClr val="C00000"/>
                </a:solidFill>
                <a:latin typeface="Aptos Display" panose="020B0004020202020204" pitchFamily="34" charset="0"/>
              </a:rPr>
              <a:t> de </a:t>
            </a:r>
            <a:r>
              <a:rPr lang="fr-FR" sz="1600" b="1" dirty="0" err="1">
                <a:solidFill>
                  <a:srgbClr val="C00000"/>
                </a:solidFill>
                <a:latin typeface="Aptos Display" panose="020B0004020202020204" pitchFamily="34" charset="0"/>
              </a:rPr>
              <a:t>suferit</a:t>
            </a:r>
            <a:r>
              <a:rPr lang="fr-FR" sz="1600" b="1" dirty="0">
                <a:solidFill>
                  <a:srgbClr val="C00000"/>
                </a:solidFill>
                <a:latin typeface="Aptos Display" panose="020B0004020202020204" pitchFamily="34" charset="0"/>
              </a:rPr>
              <a:t> </a:t>
            </a:r>
            <a:r>
              <a:rPr lang="fr-FR" sz="1600" b="1" dirty="0" err="1">
                <a:solidFill>
                  <a:srgbClr val="C00000"/>
                </a:solidFill>
                <a:latin typeface="Aptos Display" panose="020B0004020202020204" pitchFamily="34" charset="0"/>
              </a:rPr>
              <a:t>după</a:t>
            </a:r>
            <a:r>
              <a:rPr lang="fr-FR" sz="1600" b="1" dirty="0">
                <a:solidFill>
                  <a:srgbClr val="C00000"/>
                </a:solidFill>
                <a:latin typeface="Aptos Display" panose="020B0004020202020204" pitchFamily="34" charset="0"/>
              </a:rPr>
              <a:t> </a:t>
            </a:r>
            <a:r>
              <a:rPr lang="fr-FR" sz="1600" b="1" dirty="0" err="1">
                <a:solidFill>
                  <a:srgbClr val="C00000"/>
                </a:solidFill>
                <a:latin typeface="Aptos Display" panose="020B0004020202020204" pitchFamily="34" charset="0"/>
              </a:rPr>
              <a:t>asta</a:t>
            </a:r>
            <a:r>
              <a:rPr lang="fr-FR" sz="1600" b="1" dirty="0">
                <a:solidFill>
                  <a:srgbClr val="C00000"/>
                </a:solidFill>
                <a:latin typeface="Aptos Display" panose="020B0004020202020204" pitchFamily="34" charset="0"/>
              </a:rPr>
              <a:t>?</a:t>
            </a:r>
            <a:r>
              <a:rPr lang="ro-RO" sz="1600" b="1" dirty="0">
                <a:solidFill>
                  <a:srgbClr val="C00000"/>
                </a:solidFill>
                <a:latin typeface="Aptos Display" panose="020B0004020202020204" pitchFamily="34" charset="0"/>
              </a:rPr>
              <a:t> </a:t>
            </a:r>
            <a:r>
              <a:rPr lang="ro-RO" sz="1600" b="1" dirty="0">
                <a:solidFill>
                  <a:srgbClr val="C00000"/>
                </a:solidFill>
              </a:rPr>
              <a:t>(%)</a:t>
            </a:r>
            <a:endParaRPr lang="aa-ET" sz="1600" b="1" dirty="0">
              <a:solidFill>
                <a:srgbClr val="C00000"/>
              </a:solidFill>
              <a:latin typeface="Aptos Display" panose="020B0004020202020204" pitchFamily="34" charset="0"/>
            </a:endParaRPr>
          </a:p>
        </p:txBody>
      </p:sp>
      <p:cxnSp>
        <p:nvCxnSpPr>
          <p:cNvPr id="23" name="Straight Connector 22">
            <a:extLst>
              <a:ext uri="{FF2B5EF4-FFF2-40B4-BE49-F238E27FC236}">
                <a16:creationId xmlns:a16="http://schemas.microsoft.com/office/drawing/2014/main" xmlns="" id="{C59753B1-0075-A599-D136-FC1AC6565413}"/>
              </a:ext>
            </a:extLst>
          </p:cNvPr>
          <p:cNvCxnSpPr>
            <a:cxnSpLocks/>
          </p:cNvCxnSpPr>
          <p:nvPr/>
        </p:nvCxnSpPr>
        <p:spPr>
          <a:xfrm>
            <a:off x="3849970" y="1692394"/>
            <a:ext cx="0" cy="4428487"/>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xmlns="" id="{2B565E82-3B80-D01F-4208-980D3CFCBF92}"/>
              </a:ext>
            </a:extLst>
          </p:cNvPr>
          <p:cNvCxnSpPr>
            <a:cxnSpLocks/>
          </p:cNvCxnSpPr>
          <p:nvPr/>
        </p:nvCxnSpPr>
        <p:spPr>
          <a:xfrm>
            <a:off x="8145162" y="1610365"/>
            <a:ext cx="0" cy="4428487"/>
          </a:xfrm>
          <a:prstGeom prst="line">
            <a:avLst/>
          </a:prstGeom>
        </p:spPr>
        <p:style>
          <a:lnRef idx="2">
            <a:schemeClr val="accent1"/>
          </a:lnRef>
          <a:fillRef idx="0">
            <a:schemeClr val="accent1"/>
          </a:fillRef>
          <a:effectRef idx="1">
            <a:schemeClr val="accent1"/>
          </a:effectRef>
          <a:fontRef idx="minor">
            <a:schemeClr val="tx1"/>
          </a:fontRef>
        </p:style>
      </p:cxnSp>
      <p:sp>
        <p:nvSpPr>
          <p:cNvPr id="25" name="Rectangle 24">
            <a:extLst>
              <a:ext uri="{FF2B5EF4-FFF2-40B4-BE49-F238E27FC236}">
                <a16:creationId xmlns:a16="http://schemas.microsoft.com/office/drawing/2014/main" xmlns="" id="{8A248FA1-702D-880A-FF82-E3654A8D8EBC}"/>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 </a:t>
            </a:r>
            <a:r>
              <a:rPr lang="ro-RO" sz="3600" b="1" dirty="0">
                <a:solidFill>
                  <a:srgbClr val="C00000"/>
                </a:solidFill>
                <a:effectLst/>
                <a:latin typeface="Aptos Display" panose="020B0004020202020204" pitchFamily="34" charset="0"/>
                <a:ea typeface="Arial" panose="020B0604020202020204" pitchFamily="34" charset="0"/>
              </a:rPr>
              <a:t>Consecințe și acțiuni</a:t>
            </a:r>
            <a:endParaRPr lang="aa-ET" sz="36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254238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CA0CD98-15AC-9998-FF78-0109584E3A09}"/>
              </a:ext>
            </a:extLst>
          </p:cNvPr>
          <p:cNvSpPr/>
          <p:nvPr/>
        </p:nvSpPr>
        <p:spPr>
          <a:xfrm>
            <a:off x="268616" y="257276"/>
            <a:ext cx="9950852" cy="738812"/>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12" name="Slide Number Placeholder 11">
            <a:extLst>
              <a:ext uri="{FF2B5EF4-FFF2-40B4-BE49-F238E27FC236}">
                <a16:creationId xmlns:a16="http://schemas.microsoft.com/office/drawing/2014/main" xmlns="" id="{BDDB27F9-1921-94A2-8B8C-318821987848}"/>
              </a:ext>
            </a:extLst>
          </p:cNvPr>
          <p:cNvSpPr>
            <a:spLocks noGrp="1"/>
          </p:cNvSpPr>
          <p:nvPr>
            <p:ph type="sldNum" sz="quarter" idx="12"/>
          </p:nvPr>
        </p:nvSpPr>
        <p:spPr/>
        <p:txBody>
          <a:bodyPr/>
          <a:lstStyle/>
          <a:p>
            <a:fld id="{08014354-BD36-4150-9D4A-A2D052BB023E}" type="slidenum">
              <a:rPr lang="aa-ET" smtClean="0"/>
              <a:t>23</a:t>
            </a:fld>
            <a:endParaRPr lang="aa-ET"/>
          </a:p>
        </p:txBody>
      </p:sp>
      <p:sp>
        <p:nvSpPr>
          <p:cNvPr id="5" name="Rectangle 3">
            <a:extLst>
              <a:ext uri="{FF2B5EF4-FFF2-40B4-BE49-F238E27FC236}">
                <a16:creationId xmlns:a16="http://schemas.microsoft.com/office/drawing/2014/main" xmlns="" id="{4736C372-30B9-4046-B62E-8E2F6A916097}"/>
              </a:ext>
            </a:extLst>
          </p:cNvPr>
          <p:cNvSpPr/>
          <p:nvPr/>
        </p:nvSpPr>
        <p:spPr>
          <a:xfrm>
            <a:off x="361950" y="0"/>
            <a:ext cx="9119718" cy="132796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4400" b="1" dirty="0">
                <a:solidFill>
                  <a:schemeClr val="tx2">
                    <a:lumMod val="75000"/>
                    <a:lumOff val="25000"/>
                  </a:schemeClr>
                </a:solidFill>
                <a:effectLst/>
                <a:latin typeface="Aptos Display" panose="020B0004020202020204" pitchFamily="34" charset="0"/>
                <a:ea typeface="Arial" panose="020B0604020202020204" pitchFamily="34" charset="0"/>
              </a:rPr>
              <a:t>Ce spun antreprenorii...</a:t>
            </a:r>
            <a:endParaRPr lang="aa-ET" sz="4400" dirty="0">
              <a:solidFill>
                <a:schemeClr val="tx2">
                  <a:lumMod val="75000"/>
                  <a:lumOff val="25000"/>
                </a:schemeClr>
              </a:solidFill>
              <a:effectLst/>
              <a:latin typeface="Aptos Display" panose="020B0004020202020204" pitchFamily="34" charset="0"/>
              <a:ea typeface="Arial" panose="020B0604020202020204" pitchFamily="34" charset="0"/>
            </a:endParaRPr>
          </a:p>
        </p:txBody>
      </p:sp>
      <p:sp>
        <p:nvSpPr>
          <p:cNvPr id="10" name="CasetăText 9">
            <a:extLst>
              <a:ext uri="{FF2B5EF4-FFF2-40B4-BE49-F238E27FC236}">
                <a16:creationId xmlns:a16="http://schemas.microsoft.com/office/drawing/2014/main" xmlns="" id="{0F9A88CE-BB14-4D4B-BF63-2D9392E27E7F}"/>
              </a:ext>
            </a:extLst>
          </p:cNvPr>
          <p:cNvSpPr txBox="1"/>
          <p:nvPr/>
        </p:nvSpPr>
        <p:spPr>
          <a:xfrm>
            <a:off x="536994" y="1327969"/>
            <a:ext cx="9682474" cy="2079737"/>
          </a:xfrm>
          <a:prstGeom prst="rect">
            <a:avLst/>
          </a:prstGeom>
          <a:noFill/>
        </p:spPr>
        <p:txBody>
          <a:bodyPr wrap="square">
            <a:spAutoFit/>
          </a:bodyPr>
          <a:lstStyle/>
          <a:p>
            <a:pPr algn="just">
              <a:lnSpc>
                <a:spcPct val="115000"/>
              </a:lnSpc>
              <a:spcAft>
                <a:spcPts val="800"/>
              </a:spcAft>
            </a:pPr>
            <a:r>
              <a:rPr lang="ro-RO" dirty="0">
                <a:effectLst/>
                <a:ea typeface="Aptos" panose="020B0004020202020204" pitchFamily="34" charset="0"/>
                <a:cs typeface="Aptos" panose="020B0004020202020204" pitchFamily="34" charset="0"/>
              </a:rPr>
              <a:t>Reprezentanții companiei văd următoarele </a:t>
            </a:r>
            <a:r>
              <a:rPr lang="ro-RO" b="1" dirty="0">
                <a:effectLst/>
                <a:ea typeface="Aptos" panose="020B0004020202020204" pitchFamily="34" charset="0"/>
                <a:cs typeface="Aptos" panose="020B0004020202020204" pitchFamily="34" charset="0"/>
              </a:rPr>
              <a:t>consecințe pentru business/sectorul privat:</a:t>
            </a:r>
            <a:r>
              <a:rPr lang="ro-RO" dirty="0">
                <a:effectLst/>
                <a:ea typeface="Aptos" panose="020B0004020202020204" pitchFamily="34" charset="0"/>
                <a:cs typeface="Aptos" panose="020B0004020202020204" pitchFamily="34" charset="0"/>
              </a:rPr>
              <a:t> </a:t>
            </a:r>
            <a:endParaRPr lang="en-US" dirty="0">
              <a:effectLst/>
              <a:ea typeface="Aptos" panose="020B0004020202020204" pitchFamily="34" charset="0"/>
              <a:cs typeface="Aptos" panose="020B0004020202020204" pitchFamily="34" charset="0"/>
            </a:endParaRPr>
          </a:p>
          <a:p>
            <a:pPr marL="342900" lvl="0" indent="-342900" algn="just">
              <a:lnSpc>
                <a:spcPct val="115000"/>
              </a:lnSpc>
              <a:spcAft>
                <a:spcPts val="800"/>
              </a:spcAft>
              <a:buFont typeface="Arial" panose="020B0604020202020204" pitchFamily="34" charset="0"/>
              <a:buChar char="●"/>
            </a:pPr>
            <a:r>
              <a:rPr lang="ro-RO" dirty="0">
                <a:solidFill>
                  <a:srgbClr val="000000"/>
                </a:solidFill>
                <a:effectLst/>
                <a:ea typeface="Noto Sans Symbols"/>
                <a:cs typeface="Noto Sans Symbols"/>
              </a:rPr>
              <a:t>Concurență neloială;</a:t>
            </a:r>
            <a:endParaRPr lang="en-US" dirty="0">
              <a:effectLst/>
              <a:ea typeface="Noto Sans Symbols"/>
              <a:cs typeface="Noto Sans Symbols"/>
            </a:endParaRPr>
          </a:p>
          <a:p>
            <a:pPr marL="342900" lvl="0" indent="-342900" algn="just">
              <a:lnSpc>
                <a:spcPct val="115000"/>
              </a:lnSpc>
              <a:spcAft>
                <a:spcPts val="800"/>
              </a:spcAft>
              <a:buFont typeface="Arial" panose="020B0604020202020204" pitchFamily="34" charset="0"/>
              <a:buChar char="●"/>
            </a:pPr>
            <a:r>
              <a:rPr lang="ro-RO" dirty="0">
                <a:solidFill>
                  <a:srgbClr val="000000"/>
                </a:solidFill>
                <a:effectLst/>
                <a:ea typeface="Noto Sans Symbols"/>
                <a:cs typeface="Noto Sans Symbols"/>
              </a:rPr>
              <a:t>O afacere promițătoare și interesantă nu are oportunități de dezvoltare;</a:t>
            </a:r>
            <a:endParaRPr lang="en-US" dirty="0">
              <a:effectLst/>
              <a:ea typeface="Noto Sans Symbols"/>
              <a:cs typeface="Noto Sans Symbols"/>
            </a:endParaRPr>
          </a:p>
          <a:p>
            <a:pPr marL="342900" lvl="0" indent="-342900" algn="just">
              <a:lnSpc>
                <a:spcPct val="115000"/>
              </a:lnSpc>
              <a:spcAft>
                <a:spcPts val="800"/>
              </a:spcAft>
              <a:buFont typeface="Arial" panose="020B0604020202020204" pitchFamily="34" charset="0"/>
              <a:buChar char="●"/>
            </a:pPr>
            <a:r>
              <a:rPr lang="ro-RO" dirty="0">
                <a:solidFill>
                  <a:srgbClr val="000000"/>
                </a:solidFill>
                <a:effectLst/>
                <a:ea typeface="Noto Sans Symbols"/>
                <a:cs typeface="Noto Sans Symbols"/>
              </a:rPr>
              <a:t>Lichidarea imediată a întreprinderii;</a:t>
            </a:r>
            <a:endParaRPr lang="en-US" dirty="0">
              <a:effectLst/>
              <a:ea typeface="Noto Sans Symbols"/>
              <a:cs typeface="Noto Sans Symbols"/>
            </a:endParaRPr>
          </a:p>
          <a:p>
            <a:pPr marL="342900" lvl="0" indent="-342900" algn="just">
              <a:lnSpc>
                <a:spcPct val="115000"/>
              </a:lnSpc>
              <a:spcAft>
                <a:spcPts val="800"/>
              </a:spcAft>
              <a:buFont typeface="Arial" panose="020B0604020202020204" pitchFamily="34" charset="0"/>
              <a:buChar char="●"/>
            </a:pPr>
            <a:r>
              <a:rPr lang="ro-RO" dirty="0">
                <a:solidFill>
                  <a:srgbClr val="000000"/>
                </a:solidFill>
                <a:effectLst/>
                <a:ea typeface="Noto Sans Symbols"/>
                <a:cs typeface="Noto Sans Symbols"/>
              </a:rPr>
              <a:t>Lipsa angajaților calificați.</a:t>
            </a:r>
            <a:endParaRPr lang="en-US" dirty="0">
              <a:effectLst/>
              <a:ea typeface="Noto Sans Symbols"/>
              <a:cs typeface="Noto Sans Symbols"/>
            </a:endParaRPr>
          </a:p>
        </p:txBody>
      </p:sp>
      <p:sp>
        <p:nvSpPr>
          <p:cNvPr id="13" name="CasetăText 12">
            <a:extLst>
              <a:ext uri="{FF2B5EF4-FFF2-40B4-BE49-F238E27FC236}">
                <a16:creationId xmlns:a16="http://schemas.microsoft.com/office/drawing/2014/main" xmlns="" id="{E5FE2171-A89D-40F3-8F89-4F0362E238CB}"/>
              </a:ext>
            </a:extLst>
          </p:cNvPr>
          <p:cNvSpPr txBox="1"/>
          <p:nvPr/>
        </p:nvSpPr>
        <p:spPr>
          <a:xfrm>
            <a:off x="597379" y="3739587"/>
            <a:ext cx="6094562" cy="395173"/>
          </a:xfrm>
          <a:prstGeom prst="rect">
            <a:avLst/>
          </a:prstGeom>
          <a:noFill/>
        </p:spPr>
        <p:txBody>
          <a:bodyPr wrap="square">
            <a:spAutoFit/>
          </a:bodyPr>
          <a:lstStyle/>
          <a:p>
            <a:pPr algn="just">
              <a:lnSpc>
                <a:spcPct val="115000"/>
              </a:lnSpc>
              <a:spcAft>
                <a:spcPts val="800"/>
              </a:spcAft>
            </a:pPr>
            <a:r>
              <a:rPr lang="ro-RO" b="1" dirty="0">
                <a:effectLst/>
                <a:latin typeface="Aptos" panose="020B0004020202020204" pitchFamily="34" charset="0"/>
                <a:ea typeface="Aptos" panose="020B0004020202020204" pitchFamily="34" charset="0"/>
                <a:cs typeface="Aptos" panose="020B0004020202020204" pitchFamily="34" charset="0"/>
              </a:rPr>
              <a:t>Consecințele corupției pentru individ: </a:t>
            </a:r>
            <a:endParaRPr lang="en-US" dirty="0">
              <a:effectLst/>
              <a:latin typeface="Aptos" panose="020B0004020202020204" pitchFamily="34" charset="0"/>
              <a:ea typeface="Aptos" panose="020B0004020202020204" pitchFamily="34" charset="0"/>
              <a:cs typeface="Aptos" panose="020B0004020202020204" pitchFamily="34" charset="0"/>
            </a:endParaRPr>
          </a:p>
        </p:txBody>
      </p:sp>
      <p:graphicFrame>
        <p:nvGraphicFramePr>
          <p:cNvPr id="11" name="Tabel 10">
            <a:extLst>
              <a:ext uri="{FF2B5EF4-FFF2-40B4-BE49-F238E27FC236}">
                <a16:creationId xmlns:a16="http://schemas.microsoft.com/office/drawing/2014/main" xmlns="" id="{4E214098-9C8D-4E9D-ACA8-B53F701F6723}"/>
              </a:ext>
            </a:extLst>
          </p:cNvPr>
          <p:cNvGraphicFramePr>
            <a:graphicFrameLocks noGrp="1"/>
          </p:cNvGraphicFramePr>
          <p:nvPr>
            <p:extLst>
              <p:ext uri="{D42A27DB-BD31-4B8C-83A1-F6EECF244321}">
                <p14:modId xmlns:p14="http://schemas.microsoft.com/office/powerpoint/2010/main" val="1346585299"/>
              </p:ext>
            </p:extLst>
          </p:nvPr>
        </p:nvGraphicFramePr>
        <p:xfrm>
          <a:off x="597378" y="4204292"/>
          <a:ext cx="4975285" cy="2325955"/>
        </p:xfrm>
        <a:graphic>
          <a:graphicData uri="http://schemas.openxmlformats.org/drawingml/2006/table">
            <a:tbl>
              <a:tblPr bandRow="1"/>
              <a:tblGrid>
                <a:gridCol w="4975285">
                  <a:extLst>
                    <a:ext uri="{9D8B030D-6E8A-4147-A177-3AD203B41FA5}">
                      <a16:colId xmlns:a16="http://schemas.microsoft.com/office/drawing/2014/main" xmlns="" val="2049600214"/>
                    </a:ext>
                  </a:extLst>
                </a:gridCol>
              </a:tblGrid>
              <a:tr h="348921">
                <a:tc>
                  <a:txBody>
                    <a:bodyPr/>
                    <a:lstStyle/>
                    <a:p>
                      <a:pPr algn="ctr">
                        <a:lnSpc>
                          <a:spcPct val="115000"/>
                        </a:lnSpc>
                        <a:spcAft>
                          <a:spcPts val="800"/>
                        </a:spcAft>
                      </a:pPr>
                      <a:r>
                        <a:rPr lang="ro-RO" sz="1800" b="1">
                          <a:effectLst/>
                          <a:latin typeface="Aptos" panose="020B0004020202020204" pitchFamily="34" charset="0"/>
                          <a:ea typeface="Aptos" panose="020B0004020202020204" pitchFamily="34" charset="0"/>
                          <a:cs typeface="Aptos" panose="020B0004020202020204" pitchFamily="34" charset="0"/>
                        </a:rPr>
                        <a:t>Negativ </a:t>
                      </a:r>
                      <a:endParaRPr lang="en-US" sz="18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85709469"/>
                  </a:ext>
                </a:extLst>
              </a:tr>
              <a:tr h="673049">
                <a:tc>
                  <a:txBody>
                    <a:bodyPr/>
                    <a:lstStyle/>
                    <a:p>
                      <a:pPr algn="just">
                        <a:lnSpc>
                          <a:spcPct val="115000"/>
                        </a:lnSpc>
                        <a:spcAft>
                          <a:spcPts val="800"/>
                        </a:spcAft>
                      </a:pPr>
                      <a:r>
                        <a:rPr lang="ro-RO" sz="1800">
                          <a:effectLst/>
                          <a:latin typeface="Aptos" panose="020B0004020202020204" pitchFamily="34" charset="0"/>
                          <a:ea typeface="Aptos" panose="020B0004020202020204" pitchFamily="34" charset="0"/>
                          <a:cs typeface="Aptos" panose="020B0004020202020204" pitchFamily="34" charset="0"/>
                        </a:rPr>
                        <a:t>Demoralizarea oamenilor care lucrează într-un mediu de afaceri</a:t>
                      </a:r>
                      <a:endParaRPr lang="en-US" sz="18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7832481"/>
                  </a:ext>
                </a:extLst>
              </a:tr>
              <a:tr h="673049">
                <a:tc>
                  <a:txBody>
                    <a:bodyPr/>
                    <a:lstStyle/>
                    <a:p>
                      <a:pPr algn="just">
                        <a:lnSpc>
                          <a:spcPct val="115000"/>
                        </a:lnSpc>
                        <a:spcAft>
                          <a:spcPts val="800"/>
                        </a:spcAft>
                      </a:pPr>
                      <a:r>
                        <a:rPr lang="ro-RO" sz="1800">
                          <a:effectLst/>
                          <a:latin typeface="Aptos" panose="020B0004020202020204" pitchFamily="34" charset="0"/>
                          <a:ea typeface="Aptos" panose="020B0004020202020204" pitchFamily="34" charset="0"/>
                          <a:cs typeface="Aptos" panose="020B0004020202020204" pitchFamily="34" charset="0"/>
                        </a:rPr>
                        <a:t>Schimbarea reședinței pentru studii și muncă în altă țară</a:t>
                      </a:r>
                      <a:endParaRPr lang="en-US" sz="18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52595621"/>
                  </a:ext>
                </a:extLst>
              </a:tr>
              <a:tr h="630886">
                <a:tc>
                  <a:txBody>
                    <a:bodyPr/>
                    <a:lstStyle/>
                    <a:p>
                      <a:pPr algn="just">
                        <a:lnSpc>
                          <a:spcPct val="115000"/>
                        </a:lnSpc>
                        <a:spcAft>
                          <a:spcPts val="800"/>
                        </a:spcAft>
                      </a:pPr>
                      <a:r>
                        <a:rPr lang="ro-RO" sz="1800" dirty="0">
                          <a:effectLst/>
                          <a:latin typeface="Aptos" panose="020B0004020202020204" pitchFamily="34" charset="0"/>
                          <a:ea typeface="Aptos" panose="020B0004020202020204" pitchFamily="34" charset="0"/>
                          <a:cs typeface="Aptos" panose="020B0004020202020204" pitchFamily="34" charset="0"/>
                        </a:rPr>
                        <a:t>Lipsa domeniului de activitate pentru autorealizarea</a:t>
                      </a:r>
                      <a:endParaRPr lang="en-US" sz="18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85379577"/>
                  </a:ext>
                </a:extLst>
              </a:tr>
            </a:tbl>
          </a:graphicData>
        </a:graphic>
      </p:graphicFrame>
      <p:graphicFrame>
        <p:nvGraphicFramePr>
          <p:cNvPr id="14" name="Tabel 13">
            <a:extLst>
              <a:ext uri="{FF2B5EF4-FFF2-40B4-BE49-F238E27FC236}">
                <a16:creationId xmlns:a16="http://schemas.microsoft.com/office/drawing/2014/main" xmlns="" id="{C577B1B0-A85D-4064-BC24-362DE4A733C0}"/>
              </a:ext>
            </a:extLst>
          </p:cNvPr>
          <p:cNvGraphicFramePr>
            <a:graphicFrameLocks noGrp="1"/>
          </p:cNvGraphicFramePr>
          <p:nvPr>
            <p:extLst>
              <p:ext uri="{D42A27DB-BD31-4B8C-83A1-F6EECF244321}">
                <p14:modId xmlns:p14="http://schemas.microsoft.com/office/powerpoint/2010/main" val="2583762981"/>
              </p:ext>
            </p:extLst>
          </p:nvPr>
        </p:nvGraphicFramePr>
        <p:xfrm>
          <a:off x="5635371" y="4204292"/>
          <a:ext cx="5432320" cy="2325905"/>
        </p:xfrm>
        <a:graphic>
          <a:graphicData uri="http://schemas.openxmlformats.org/drawingml/2006/table">
            <a:tbl>
              <a:tblPr bandRow="1"/>
              <a:tblGrid>
                <a:gridCol w="5432320">
                  <a:extLst>
                    <a:ext uri="{9D8B030D-6E8A-4147-A177-3AD203B41FA5}">
                      <a16:colId xmlns:a16="http://schemas.microsoft.com/office/drawing/2014/main" xmlns="" val="3249903592"/>
                    </a:ext>
                  </a:extLst>
                </a:gridCol>
              </a:tblGrid>
              <a:tr h="348825">
                <a:tc>
                  <a:txBody>
                    <a:bodyPr/>
                    <a:lstStyle/>
                    <a:p>
                      <a:pPr algn="ctr">
                        <a:lnSpc>
                          <a:spcPct val="115000"/>
                        </a:lnSpc>
                        <a:spcAft>
                          <a:spcPts val="800"/>
                        </a:spcAft>
                      </a:pPr>
                      <a:r>
                        <a:rPr lang="ro-RO" sz="1800" b="1">
                          <a:effectLst/>
                          <a:latin typeface="Aptos" panose="020B0004020202020204" pitchFamily="34" charset="0"/>
                          <a:ea typeface="Aptos" panose="020B0004020202020204" pitchFamily="34" charset="0"/>
                          <a:cs typeface="Aptos" panose="020B0004020202020204" pitchFamily="34" charset="0"/>
                        </a:rPr>
                        <a:t>Pozitiv</a:t>
                      </a:r>
                      <a:endParaRPr lang="en-US" sz="18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56590172"/>
                  </a:ext>
                </a:extLst>
              </a:tr>
              <a:tr h="672866">
                <a:tc>
                  <a:txBody>
                    <a:bodyPr/>
                    <a:lstStyle/>
                    <a:p>
                      <a:pPr algn="just">
                        <a:lnSpc>
                          <a:spcPct val="115000"/>
                        </a:lnSpc>
                        <a:spcAft>
                          <a:spcPts val="800"/>
                        </a:spcAft>
                      </a:pPr>
                      <a:r>
                        <a:rPr lang="ro-RO" sz="1800">
                          <a:effectLst/>
                          <a:latin typeface="Aptos" panose="020B0004020202020204" pitchFamily="34" charset="0"/>
                          <a:ea typeface="Aptos" panose="020B0004020202020204" pitchFamily="34" charset="0"/>
                          <a:cs typeface="Aptos" panose="020B0004020202020204" pitchFamily="34" charset="0"/>
                        </a:rPr>
                        <a:t>Posibilitate de venituri suplimentare </a:t>
                      </a:r>
                      <a:endParaRPr lang="en-US" sz="18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37072609"/>
                  </a:ext>
                </a:extLst>
              </a:tr>
              <a:tr h="672866">
                <a:tc>
                  <a:txBody>
                    <a:bodyPr/>
                    <a:lstStyle/>
                    <a:p>
                      <a:pPr algn="just">
                        <a:lnSpc>
                          <a:spcPct val="115000"/>
                        </a:lnSpc>
                        <a:spcAft>
                          <a:spcPts val="800"/>
                        </a:spcAft>
                      </a:pPr>
                      <a:r>
                        <a:rPr lang="ro-RO" sz="1800">
                          <a:effectLst/>
                          <a:latin typeface="Aptos" panose="020B0004020202020204" pitchFamily="34" charset="0"/>
                          <a:ea typeface="Aptos" panose="020B0004020202020204" pitchFamily="34" charset="0"/>
                          <a:cs typeface="Aptos" panose="020B0004020202020204" pitchFamily="34" charset="0"/>
                        </a:rPr>
                        <a:t>Abilitatea de a rezolva probleme rapid și ușor </a:t>
                      </a:r>
                      <a:endParaRPr lang="en-US" sz="18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29158723"/>
                  </a:ext>
                </a:extLst>
              </a:tr>
              <a:tr h="631348">
                <a:tc>
                  <a:txBody>
                    <a:bodyPr/>
                    <a:lstStyle/>
                    <a:p>
                      <a:pPr algn="just">
                        <a:lnSpc>
                          <a:spcPct val="115000"/>
                        </a:lnSpc>
                        <a:spcAft>
                          <a:spcPts val="800"/>
                        </a:spcAft>
                      </a:pPr>
                      <a:r>
                        <a:rPr lang="ro-RO" sz="1800" dirty="0">
                          <a:effectLst/>
                          <a:latin typeface="Aptos" panose="020B0004020202020204" pitchFamily="34" charset="0"/>
                          <a:ea typeface="Aptos" panose="020B0004020202020204" pitchFamily="34" charset="0"/>
                          <a:cs typeface="Aptos" panose="020B0004020202020204" pitchFamily="34" charset="0"/>
                        </a:rPr>
                        <a:t>Economisirea de bani (suma mită este mai mică decât valoarea amenzii)</a:t>
                      </a:r>
                      <a:endParaRPr lang="en-US" sz="18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16585710"/>
                  </a:ext>
                </a:extLst>
              </a:tr>
            </a:tbl>
          </a:graphicData>
        </a:graphic>
      </p:graphicFrame>
    </p:spTree>
    <p:extLst>
      <p:ext uri="{BB962C8B-B14F-4D97-AF65-F5344CB8AC3E}">
        <p14:creationId xmlns:p14="http://schemas.microsoft.com/office/powerpoint/2010/main" val="25064754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24</a:t>
            </a:fld>
            <a:endParaRPr lang="aa-ET"/>
          </a:p>
        </p:txBody>
      </p:sp>
      <p:graphicFrame>
        <p:nvGraphicFramePr>
          <p:cNvPr id="5" name="Chart 4">
            <a:extLst>
              <a:ext uri="{FF2B5EF4-FFF2-40B4-BE49-F238E27FC236}">
                <a16:creationId xmlns:a16="http://schemas.microsoft.com/office/drawing/2014/main" xmlns="" id="{ABCEF9A3-958D-5317-ED86-2A3C6F91A6EE}"/>
              </a:ext>
            </a:extLst>
          </p:cNvPr>
          <p:cNvGraphicFramePr>
            <a:graphicFrameLocks/>
          </p:cNvGraphicFramePr>
          <p:nvPr>
            <p:extLst>
              <p:ext uri="{D42A27DB-BD31-4B8C-83A1-F6EECF244321}">
                <p14:modId xmlns:p14="http://schemas.microsoft.com/office/powerpoint/2010/main" val="3731165285"/>
              </p:ext>
            </p:extLst>
          </p:nvPr>
        </p:nvGraphicFramePr>
        <p:xfrm>
          <a:off x="186206" y="1611383"/>
          <a:ext cx="11409164" cy="474496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xmlns="" id="{50450BAC-A8DF-1C0D-2C1F-3A256B40C215}"/>
              </a:ext>
            </a:extLst>
          </p:cNvPr>
          <p:cNvSpPr txBox="1"/>
          <p:nvPr/>
        </p:nvSpPr>
        <p:spPr>
          <a:xfrm>
            <a:off x="186206" y="1242050"/>
            <a:ext cx="10954545" cy="369332"/>
          </a:xfrm>
          <a:prstGeom prst="rect">
            <a:avLst/>
          </a:prstGeom>
          <a:noFill/>
        </p:spPr>
        <p:txBody>
          <a:bodyPr wrap="square" rtlCol="0">
            <a:spAutoFit/>
          </a:bodyPr>
          <a:lstStyle/>
          <a:p>
            <a:r>
              <a:rPr lang="ro-RO" b="1" dirty="0">
                <a:solidFill>
                  <a:srgbClr val="C00000"/>
                </a:solidFill>
                <a:latin typeface="Aptos Display" panose="020B0004020202020204" pitchFamily="34" charset="0"/>
              </a:rPr>
              <a:t>Care sunt motivele </a:t>
            </a:r>
            <a:r>
              <a:rPr lang="ro-RO" b="1" dirty="0">
                <a:solidFill>
                  <a:srgbClr val="0F9ED5"/>
                </a:solidFill>
                <a:latin typeface="Aptos Display" panose="020B0004020202020204" pitchFamily="34" charset="0"/>
              </a:rPr>
              <a:t>neadresării</a:t>
            </a:r>
            <a:r>
              <a:rPr lang="ro-RO" b="1" dirty="0">
                <a:solidFill>
                  <a:srgbClr val="C00000"/>
                </a:solidFill>
                <a:latin typeface="Aptos Display" panose="020B0004020202020204" pitchFamily="34" charset="0"/>
              </a:rPr>
              <a:t> / </a:t>
            </a:r>
            <a:r>
              <a:rPr lang="ro-RO" b="1" dirty="0">
                <a:solidFill>
                  <a:srgbClr val="0F9ED5"/>
                </a:solidFill>
                <a:latin typeface="Aptos Display" panose="020B0004020202020204" pitchFamily="34" charset="0"/>
              </a:rPr>
              <a:t>nesemnalării</a:t>
            </a:r>
            <a:r>
              <a:rPr lang="ro-RO" b="1" dirty="0">
                <a:solidFill>
                  <a:srgbClr val="C00000"/>
                </a:solidFill>
                <a:latin typeface="Aptos Display" panose="020B0004020202020204" pitchFamily="34" charset="0"/>
              </a:rPr>
              <a:t> privind cazurile de corupţie? </a:t>
            </a:r>
            <a:r>
              <a:rPr lang="ro-RO" b="1" dirty="0">
                <a:solidFill>
                  <a:srgbClr val="C00000"/>
                </a:solidFill>
              </a:rPr>
              <a:t>(%)</a:t>
            </a:r>
            <a:endParaRPr lang="aa-ET" b="1" dirty="0">
              <a:solidFill>
                <a:schemeClr val="accent1"/>
              </a:solidFill>
              <a:latin typeface="Aptos Display" panose="020B0004020202020204" pitchFamily="34" charset="0"/>
            </a:endParaRPr>
          </a:p>
        </p:txBody>
      </p:sp>
      <p:sp>
        <p:nvSpPr>
          <p:cNvPr id="4" name="Rectangle 3">
            <a:extLst>
              <a:ext uri="{FF2B5EF4-FFF2-40B4-BE49-F238E27FC236}">
                <a16:creationId xmlns:a16="http://schemas.microsoft.com/office/drawing/2014/main" xmlns="" id="{FA105353-AA07-CB94-5E96-3212C912B71B}"/>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 </a:t>
            </a:r>
            <a:r>
              <a:rPr lang="ro-RO" sz="3600" b="1" dirty="0">
                <a:solidFill>
                  <a:srgbClr val="C00000"/>
                </a:solidFill>
                <a:effectLst/>
                <a:latin typeface="Aptos Display" panose="020B0004020202020204" pitchFamily="34" charset="0"/>
                <a:ea typeface="Arial" panose="020B0604020202020204" pitchFamily="34" charset="0"/>
              </a:rPr>
              <a:t>Consecințe și acțiuni</a:t>
            </a:r>
            <a:endParaRPr lang="aa-ET" sz="36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424496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25</a:t>
            </a:fld>
            <a:endParaRPr lang="aa-ET"/>
          </a:p>
        </p:txBody>
      </p:sp>
      <p:sp>
        <p:nvSpPr>
          <p:cNvPr id="9" name="TextBox 8">
            <a:extLst>
              <a:ext uri="{FF2B5EF4-FFF2-40B4-BE49-F238E27FC236}">
                <a16:creationId xmlns:a16="http://schemas.microsoft.com/office/drawing/2014/main" xmlns="" id="{CB606196-F39C-5E02-6A32-7422156D2EE6}"/>
              </a:ext>
            </a:extLst>
          </p:cNvPr>
          <p:cNvSpPr txBox="1"/>
          <p:nvPr/>
        </p:nvSpPr>
        <p:spPr>
          <a:xfrm>
            <a:off x="339325" y="1446644"/>
            <a:ext cx="9019280" cy="400110"/>
          </a:xfrm>
          <a:prstGeom prst="rect">
            <a:avLst/>
          </a:prstGeom>
          <a:noFill/>
        </p:spPr>
        <p:txBody>
          <a:bodyPr wrap="square" rtlCol="0">
            <a:spAutoFit/>
          </a:bodyPr>
          <a:lstStyle/>
          <a:p>
            <a:r>
              <a:rPr lang="ro-RO" sz="2000" b="1" dirty="0">
                <a:solidFill>
                  <a:srgbClr val="C00000"/>
                </a:solidFill>
                <a:latin typeface="Aptos Display" panose="020B0004020202020204" pitchFamily="34" charset="0"/>
              </a:rPr>
              <a:t> </a:t>
            </a:r>
            <a:r>
              <a:rPr lang="ro-RO" sz="2000" b="1" dirty="0">
                <a:solidFill>
                  <a:srgbClr val="156082"/>
                </a:solidFill>
                <a:latin typeface="Aptos Display" panose="020B0004020202020204" pitchFamily="34" charset="0"/>
              </a:rPr>
              <a:t>2024</a:t>
            </a:r>
            <a:r>
              <a:rPr lang="ro-RO" sz="2000" b="1" dirty="0">
                <a:solidFill>
                  <a:srgbClr val="C00000"/>
                </a:solidFill>
                <a:latin typeface="Aptos Display" panose="020B0004020202020204" pitchFamily="34" charset="0"/>
              </a:rPr>
              <a:t> Cât de mulțumiți sunteți de </a:t>
            </a:r>
            <a:r>
              <a:rPr lang="ro-RO" sz="2000" b="1" dirty="0">
                <a:solidFill>
                  <a:srgbClr val="0F9ED5"/>
                </a:solidFill>
                <a:latin typeface="Aptos Display" panose="020B0004020202020204" pitchFamily="34" charset="0"/>
              </a:rPr>
              <a:t>activitatea instituțiilor cheie</a:t>
            </a:r>
            <a:r>
              <a:rPr lang="ro-RO" sz="2000" b="1" dirty="0">
                <a:solidFill>
                  <a:srgbClr val="C00000"/>
                </a:solidFill>
                <a:latin typeface="Aptos Display" panose="020B0004020202020204" pitchFamily="34" charset="0"/>
              </a:rPr>
              <a:t> anticorupție? </a:t>
            </a:r>
            <a:r>
              <a:rPr lang="ro-RO" sz="2000" b="1" dirty="0">
                <a:solidFill>
                  <a:srgbClr val="C00000"/>
                </a:solidFill>
              </a:rPr>
              <a:t>(%)</a:t>
            </a:r>
            <a:endParaRPr lang="aa-ET" sz="2000" b="1" dirty="0">
              <a:solidFill>
                <a:schemeClr val="accent1"/>
              </a:solidFill>
              <a:latin typeface="Aptos Display" panose="020B0004020202020204" pitchFamily="34" charset="0"/>
            </a:endParaRPr>
          </a:p>
        </p:txBody>
      </p:sp>
      <p:graphicFrame>
        <p:nvGraphicFramePr>
          <p:cNvPr id="4" name="Chart 3">
            <a:extLst>
              <a:ext uri="{FF2B5EF4-FFF2-40B4-BE49-F238E27FC236}">
                <a16:creationId xmlns:a16="http://schemas.microsoft.com/office/drawing/2014/main" xmlns="" id="{0BC64242-899C-80E6-FA0E-3DF3332FAF3E}"/>
              </a:ext>
            </a:extLst>
          </p:cNvPr>
          <p:cNvGraphicFramePr>
            <a:graphicFrameLocks/>
          </p:cNvGraphicFramePr>
          <p:nvPr>
            <p:extLst>
              <p:ext uri="{D42A27DB-BD31-4B8C-83A1-F6EECF244321}">
                <p14:modId xmlns:p14="http://schemas.microsoft.com/office/powerpoint/2010/main" val="156069335"/>
              </p:ext>
            </p:extLst>
          </p:nvPr>
        </p:nvGraphicFramePr>
        <p:xfrm>
          <a:off x="208696" y="1739312"/>
          <a:ext cx="11168743" cy="4232278"/>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xmlns="" id="{63CDDD0B-9C5C-031C-B625-4238AECA8AEF}"/>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Interacțiunea cu corupția. </a:t>
            </a:r>
            <a:r>
              <a:rPr lang="ro-RO" sz="2800" b="1" dirty="0">
                <a:solidFill>
                  <a:srgbClr val="C00000"/>
                </a:solidFill>
                <a:effectLst/>
                <a:latin typeface="Aptos Display" panose="020B0004020202020204" pitchFamily="34" charset="0"/>
                <a:ea typeface="Arial" panose="020B0604020202020204" pitchFamily="34" charset="0"/>
              </a:rPr>
              <a:t>Percepția instituțiilor cheie</a:t>
            </a:r>
            <a:endParaRPr lang="aa-ET" sz="28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869548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26</a:t>
            </a:fld>
            <a:endParaRPr lang="aa-ET"/>
          </a:p>
        </p:txBody>
      </p:sp>
      <p:sp>
        <p:nvSpPr>
          <p:cNvPr id="5" name="TextBox 4">
            <a:extLst>
              <a:ext uri="{FF2B5EF4-FFF2-40B4-BE49-F238E27FC236}">
                <a16:creationId xmlns:a16="http://schemas.microsoft.com/office/drawing/2014/main" xmlns="" id="{1587C1D5-27FD-2F5B-1175-6B98421D0FD7}"/>
              </a:ext>
            </a:extLst>
          </p:cNvPr>
          <p:cNvSpPr txBox="1"/>
          <p:nvPr/>
        </p:nvSpPr>
        <p:spPr>
          <a:xfrm>
            <a:off x="317242" y="1239252"/>
            <a:ext cx="11375650" cy="646331"/>
          </a:xfrm>
          <a:prstGeom prst="rect">
            <a:avLst/>
          </a:prstGeom>
          <a:noFill/>
        </p:spPr>
        <p:txBody>
          <a:bodyPr wrap="square" rtlCol="0">
            <a:spAutoFit/>
          </a:bodyPr>
          <a:lstStyle/>
          <a:p>
            <a:r>
              <a:rPr lang="ro-RO" b="1" dirty="0">
                <a:solidFill>
                  <a:srgbClr val="C00000"/>
                </a:solidFill>
                <a:latin typeface="Aptos Display" panose="020B0004020202020204" pitchFamily="34" charset="0"/>
              </a:rPr>
              <a:t>Care din propunerile de mai jos consideraţi că pot </a:t>
            </a:r>
            <a:r>
              <a:rPr lang="ro-RO" b="1" dirty="0">
                <a:solidFill>
                  <a:srgbClr val="0F9ED5"/>
                </a:solidFill>
                <a:latin typeface="Aptos Display" panose="020B0004020202020204" pitchFamily="34" charset="0"/>
              </a:rPr>
              <a:t>contribui eficient la promovarea integrităţii </a:t>
            </a:r>
            <a:r>
              <a:rPr lang="ro-RO" b="1" dirty="0">
                <a:solidFill>
                  <a:srgbClr val="C00000"/>
                </a:solidFill>
                <a:latin typeface="Aptos Display" panose="020B0004020202020204" pitchFamily="34" charset="0"/>
              </a:rPr>
              <a:t>în sectorul public?  </a:t>
            </a:r>
            <a:r>
              <a:rPr lang="ro-RO" b="1" dirty="0">
                <a:solidFill>
                  <a:srgbClr val="C00000"/>
                </a:solidFill>
              </a:rPr>
              <a:t>(2024, %)</a:t>
            </a:r>
            <a:endParaRPr lang="aa-ET" b="1" dirty="0">
              <a:solidFill>
                <a:schemeClr val="accent1"/>
              </a:solidFill>
              <a:latin typeface="Aptos Display" panose="020B0004020202020204" pitchFamily="34" charset="0"/>
            </a:endParaRPr>
          </a:p>
        </p:txBody>
      </p:sp>
      <p:sp>
        <p:nvSpPr>
          <p:cNvPr id="7" name="Rectangle 6">
            <a:extLst>
              <a:ext uri="{FF2B5EF4-FFF2-40B4-BE49-F238E27FC236}">
                <a16:creationId xmlns:a16="http://schemas.microsoft.com/office/drawing/2014/main" xmlns="" id="{E5476547-D40E-C0BD-528A-C3FEB576C888}"/>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Soluții și beneficiile eradicării corupției</a:t>
            </a:r>
            <a:endParaRPr lang="aa-ET" sz="3600" dirty="0">
              <a:solidFill>
                <a:srgbClr val="C00000"/>
              </a:solidFill>
              <a:effectLst/>
              <a:latin typeface="Aptos Display" panose="020B0004020202020204" pitchFamily="34" charset="0"/>
              <a:ea typeface="Arial" panose="020B0604020202020204" pitchFamily="34" charset="0"/>
            </a:endParaRPr>
          </a:p>
        </p:txBody>
      </p:sp>
      <p:graphicFrame>
        <p:nvGraphicFramePr>
          <p:cNvPr id="2" name="Chart 1">
            <a:extLst>
              <a:ext uri="{FF2B5EF4-FFF2-40B4-BE49-F238E27FC236}">
                <a16:creationId xmlns:a16="http://schemas.microsoft.com/office/drawing/2014/main" xmlns="" id="{C3F807D1-47A5-A3F1-8557-CEE5C29057F6}"/>
              </a:ext>
            </a:extLst>
          </p:cNvPr>
          <p:cNvGraphicFramePr>
            <a:graphicFrameLocks/>
          </p:cNvGraphicFramePr>
          <p:nvPr>
            <p:extLst>
              <p:ext uri="{D42A27DB-BD31-4B8C-83A1-F6EECF244321}">
                <p14:modId xmlns:p14="http://schemas.microsoft.com/office/powerpoint/2010/main" val="2284955071"/>
              </p:ext>
            </p:extLst>
          </p:nvPr>
        </p:nvGraphicFramePr>
        <p:xfrm>
          <a:off x="541176" y="1785953"/>
          <a:ext cx="10524930" cy="49355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91416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27</a:t>
            </a:fld>
            <a:endParaRPr lang="aa-ET"/>
          </a:p>
        </p:txBody>
      </p:sp>
      <p:graphicFrame>
        <p:nvGraphicFramePr>
          <p:cNvPr id="4" name="Chart 3">
            <a:extLst>
              <a:ext uri="{FF2B5EF4-FFF2-40B4-BE49-F238E27FC236}">
                <a16:creationId xmlns:a16="http://schemas.microsoft.com/office/drawing/2014/main" xmlns="" id="{E1778D6C-4547-87E2-70CF-546E13BDA905}"/>
              </a:ext>
            </a:extLst>
          </p:cNvPr>
          <p:cNvGraphicFramePr>
            <a:graphicFrameLocks/>
          </p:cNvGraphicFramePr>
          <p:nvPr>
            <p:extLst>
              <p:ext uri="{D42A27DB-BD31-4B8C-83A1-F6EECF244321}">
                <p14:modId xmlns:p14="http://schemas.microsoft.com/office/powerpoint/2010/main" val="2133978881"/>
              </p:ext>
            </p:extLst>
          </p:nvPr>
        </p:nvGraphicFramePr>
        <p:xfrm>
          <a:off x="255271" y="1438275"/>
          <a:ext cx="11486014" cy="525945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xmlns="" id="{EAD7CFA3-79D5-CD02-F9AF-D0415032D523}"/>
              </a:ext>
            </a:extLst>
          </p:cNvPr>
          <p:cNvSpPr txBox="1"/>
          <p:nvPr/>
        </p:nvSpPr>
        <p:spPr>
          <a:xfrm>
            <a:off x="167156" y="1145887"/>
            <a:ext cx="10805643" cy="338554"/>
          </a:xfrm>
          <a:prstGeom prst="rect">
            <a:avLst/>
          </a:prstGeom>
          <a:noFill/>
        </p:spPr>
        <p:txBody>
          <a:bodyPr wrap="square" rtlCol="0">
            <a:spAutoFit/>
          </a:bodyPr>
          <a:lstStyle/>
          <a:p>
            <a:r>
              <a:rPr lang="ro-RO" sz="1600" b="1" dirty="0">
                <a:solidFill>
                  <a:srgbClr val="0F9ED5"/>
                </a:solidFill>
                <a:latin typeface="Aptos Display" panose="020B0004020202020204" pitchFamily="34" charset="0"/>
              </a:rPr>
              <a:t>2024 </a:t>
            </a:r>
            <a:r>
              <a:rPr lang="ro-RO" sz="1600" b="1" dirty="0">
                <a:solidFill>
                  <a:srgbClr val="C00000"/>
                </a:solidFill>
                <a:latin typeface="Aptos Display" panose="020B0004020202020204" pitchFamily="34" charset="0"/>
              </a:rPr>
              <a:t>Care din propunerile de mai jos consideraţi că pot contribui eficient la promovarea integrităţii în sectorul privat? </a:t>
            </a:r>
            <a:r>
              <a:rPr lang="ro-RO" sz="1600" b="1" dirty="0">
                <a:solidFill>
                  <a:srgbClr val="C00000"/>
                </a:solidFill>
              </a:rPr>
              <a:t>(%)</a:t>
            </a:r>
            <a:endParaRPr lang="aa-ET" sz="1600" b="1" dirty="0">
              <a:solidFill>
                <a:srgbClr val="C00000"/>
              </a:solidFill>
              <a:latin typeface="Aptos Display" panose="020B0004020202020204" pitchFamily="34" charset="0"/>
            </a:endParaRPr>
          </a:p>
        </p:txBody>
      </p:sp>
      <p:sp>
        <p:nvSpPr>
          <p:cNvPr id="6" name="Rectangle 5">
            <a:extLst>
              <a:ext uri="{FF2B5EF4-FFF2-40B4-BE49-F238E27FC236}">
                <a16:creationId xmlns:a16="http://schemas.microsoft.com/office/drawing/2014/main" xmlns="" id="{C508C5A4-8C3B-2A7A-5304-763FDC32CBBA}"/>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Soluții și beneficiile eradicării corupției</a:t>
            </a:r>
            <a:endParaRPr lang="aa-ET" sz="36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612992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28</a:t>
            </a:fld>
            <a:endParaRPr lang="aa-ET"/>
          </a:p>
        </p:txBody>
      </p:sp>
      <p:graphicFrame>
        <p:nvGraphicFramePr>
          <p:cNvPr id="4" name="Chart 3">
            <a:extLst>
              <a:ext uri="{FF2B5EF4-FFF2-40B4-BE49-F238E27FC236}">
                <a16:creationId xmlns:a16="http://schemas.microsoft.com/office/drawing/2014/main" xmlns="" id="{C3E4C473-23E6-0002-481A-14C8EB49AF27}"/>
              </a:ext>
            </a:extLst>
          </p:cNvPr>
          <p:cNvGraphicFramePr>
            <a:graphicFrameLocks/>
          </p:cNvGraphicFramePr>
          <p:nvPr>
            <p:extLst>
              <p:ext uri="{D42A27DB-BD31-4B8C-83A1-F6EECF244321}">
                <p14:modId xmlns:p14="http://schemas.microsoft.com/office/powerpoint/2010/main" val="4194838166"/>
              </p:ext>
            </p:extLst>
          </p:nvPr>
        </p:nvGraphicFramePr>
        <p:xfrm>
          <a:off x="167157" y="1277937"/>
          <a:ext cx="11029577" cy="526097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xmlns="" id="{61087BA4-5663-9520-C951-F1F879FE80B9}"/>
              </a:ext>
            </a:extLst>
          </p:cNvPr>
          <p:cNvSpPr txBox="1"/>
          <p:nvPr/>
        </p:nvSpPr>
        <p:spPr>
          <a:xfrm>
            <a:off x="98776" y="1103248"/>
            <a:ext cx="10500800" cy="338554"/>
          </a:xfrm>
          <a:prstGeom prst="rect">
            <a:avLst/>
          </a:prstGeom>
          <a:noFill/>
        </p:spPr>
        <p:txBody>
          <a:bodyPr wrap="square" rtlCol="0">
            <a:spAutoFit/>
          </a:bodyPr>
          <a:lstStyle/>
          <a:p>
            <a:r>
              <a:rPr lang="ro-RO" sz="1600" b="1" dirty="0">
                <a:solidFill>
                  <a:srgbClr val="0F9ED5"/>
                </a:solidFill>
                <a:latin typeface="Aptos Display" panose="020B0004020202020204" pitchFamily="34" charset="0"/>
              </a:rPr>
              <a:t>2024 </a:t>
            </a:r>
            <a:r>
              <a:rPr lang="ro-RO" sz="1600" b="1" dirty="0">
                <a:solidFill>
                  <a:srgbClr val="C00000"/>
                </a:solidFill>
                <a:latin typeface="Aptos Display" panose="020B0004020202020204" pitchFamily="34" charset="0"/>
              </a:rPr>
              <a:t>Care ar fi beneficiile unui mediu de afaceri curat şi sănătos pentru compania dvs? </a:t>
            </a:r>
            <a:r>
              <a:rPr lang="ro-RO" sz="1600" b="1" dirty="0">
                <a:solidFill>
                  <a:srgbClr val="C00000"/>
                </a:solidFill>
              </a:rPr>
              <a:t>(%)</a:t>
            </a:r>
            <a:endParaRPr lang="aa-ET" sz="1600" b="1" dirty="0">
              <a:solidFill>
                <a:schemeClr val="accent1"/>
              </a:solidFill>
              <a:latin typeface="Aptos Display" panose="020B0004020202020204" pitchFamily="34" charset="0"/>
            </a:endParaRPr>
          </a:p>
        </p:txBody>
      </p:sp>
      <p:sp>
        <p:nvSpPr>
          <p:cNvPr id="6" name="Rectangle 5">
            <a:extLst>
              <a:ext uri="{FF2B5EF4-FFF2-40B4-BE49-F238E27FC236}">
                <a16:creationId xmlns:a16="http://schemas.microsoft.com/office/drawing/2014/main" xmlns="" id="{4C13610F-4CC3-9712-5884-BEF213F87DA9}"/>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Soluții și beneficiile eradicării corupției</a:t>
            </a:r>
            <a:endParaRPr lang="aa-ET" sz="36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1983905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29</a:t>
            </a:fld>
            <a:endParaRPr lang="aa-ET"/>
          </a:p>
        </p:txBody>
      </p:sp>
      <p:graphicFrame>
        <p:nvGraphicFramePr>
          <p:cNvPr id="5" name="Chart 4">
            <a:extLst>
              <a:ext uri="{FF2B5EF4-FFF2-40B4-BE49-F238E27FC236}">
                <a16:creationId xmlns:a16="http://schemas.microsoft.com/office/drawing/2014/main" xmlns="" id="{DFF83FB4-EDE0-F75C-6952-41F4C1791093}"/>
              </a:ext>
            </a:extLst>
          </p:cNvPr>
          <p:cNvGraphicFramePr>
            <a:graphicFrameLocks/>
          </p:cNvGraphicFramePr>
          <p:nvPr>
            <p:extLst>
              <p:ext uri="{D42A27DB-BD31-4B8C-83A1-F6EECF244321}">
                <p14:modId xmlns:p14="http://schemas.microsoft.com/office/powerpoint/2010/main" val="3742659144"/>
              </p:ext>
            </p:extLst>
          </p:nvPr>
        </p:nvGraphicFramePr>
        <p:xfrm>
          <a:off x="410547" y="1466916"/>
          <a:ext cx="11560629" cy="509111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xmlns="" id="{F93C71A3-5556-BBDC-C974-F781F2D0433C}"/>
              </a:ext>
            </a:extLst>
          </p:cNvPr>
          <p:cNvSpPr txBox="1"/>
          <p:nvPr/>
        </p:nvSpPr>
        <p:spPr>
          <a:xfrm>
            <a:off x="596133" y="1128362"/>
            <a:ext cx="6016956" cy="338554"/>
          </a:xfrm>
          <a:prstGeom prst="rect">
            <a:avLst/>
          </a:prstGeom>
          <a:noFill/>
        </p:spPr>
        <p:txBody>
          <a:bodyPr wrap="square" rtlCol="0">
            <a:spAutoFit/>
          </a:bodyPr>
          <a:lstStyle/>
          <a:p>
            <a:r>
              <a:rPr lang="ro-RO" sz="1600" b="1" dirty="0">
                <a:solidFill>
                  <a:srgbClr val="0F9ED5"/>
                </a:solidFill>
                <a:latin typeface="Aptos Display" panose="020B0004020202020204" pitchFamily="34" charset="0"/>
              </a:rPr>
              <a:t>2024 </a:t>
            </a:r>
            <a:r>
              <a:rPr lang="pt-BR" sz="1600" b="1" dirty="0">
                <a:solidFill>
                  <a:srgbClr val="C00000"/>
                </a:solidFill>
                <a:latin typeface="Aptos Display" panose="020B0004020202020204" pitchFamily="34" charset="0"/>
              </a:rPr>
              <a:t>Ce ar putea face </a:t>
            </a:r>
            <a:r>
              <a:rPr lang="pt-BR" sz="1600" b="1" dirty="0">
                <a:solidFill>
                  <a:srgbClr val="0F9ED5"/>
                </a:solidFill>
                <a:latin typeface="Aptos Display" panose="020B0004020202020204" pitchFamily="34" charset="0"/>
              </a:rPr>
              <a:t>compania dvs. </a:t>
            </a:r>
            <a:r>
              <a:rPr lang="pt-BR" sz="1600" b="1" dirty="0">
                <a:solidFill>
                  <a:srgbClr val="C00000"/>
                </a:solidFill>
                <a:latin typeface="Aptos Display" panose="020B0004020202020204" pitchFamily="34" charset="0"/>
              </a:rPr>
              <a:t>în lupta cu corupţia? </a:t>
            </a:r>
            <a:r>
              <a:rPr lang="ro-RO" sz="1600" b="1" dirty="0">
                <a:solidFill>
                  <a:srgbClr val="C00000"/>
                </a:solidFill>
              </a:rPr>
              <a:t>(%)</a:t>
            </a:r>
            <a:endParaRPr lang="aa-ET" sz="1600" b="1" dirty="0">
              <a:solidFill>
                <a:schemeClr val="accent1"/>
              </a:solidFill>
              <a:latin typeface="Aptos Display" panose="020B0004020202020204" pitchFamily="34" charset="0"/>
            </a:endParaRPr>
          </a:p>
        </p:txBody>
      </p:sp>
      <p:sp>
        <p:nvSpPr>
          <p:cNvPr id="6" name="Rectangle 5">
            <a:extLst>
              <a:ext uri="{FF2B5EF4-FFF2-40B4-BE49-F238E27FC236}">
                <a16:creationId xmlns:a16="http://schemas.microsoft.com/office/drawing/2014/main" xmlns="" id="{98192589-22E5-74EB-8702-8537151C513B}"/>
              </a:ext>
            </a:extLst>
          </p:cNvPr>
          <p:cNvSpPr/>
          <p:nvPr/>
        </p:nvSpPr>
        <p:spPr>
          <a:xfrm>
            <a:off x="186207" y="264078"/>
            <a:ext cx="9708070"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600" b="1" dirty="0">
                <a:solidFill>
                  <a:schemeClr val="accent1"/>
                </a:solidFill>
                <a:effectLst/>
                <a:latin typeface="Aptos Display" panose="020B0004020202020204" pitchFamily="34" charset="0"/>
                <a:ea typeface="Arial" panose="020B0604020202020204" pitchFamily="34" charset="0"/>
              </a:rPr>
              <a:t> Soluții și beneficiile eradicării corupției</a:t>
            </a:r>
            <a:endParaRPr lang="aa-ET" sz="36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299450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CA0CD98-15AC-9998-FF78-0109584E3A09}"/>
              </a:ext>
            </a:extLst>
          </p:cNvPr>
          <p:cNvSpPr/>
          <p:nvPr/>
        </p:nvSpPr>
        <p:spPr>
          <a:xfrm>
            <a:off x="167351" y="95907"/>
            <a:ext cx="3051710" cy="663985"/>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4400" b="1" dirty="0">
                <a:solidFill>
                  <a:schemeClr val="tx2">
                    <a:lumMod val="75000"/>
                    <a:lumOff val="25000"/>
                  </a:schemeClr>
                </a:solidFill>
                <a:effectLst/>
                <a:latin typeface="Aptos Display" panose="020B0004020202020204" pitchFamily="34" charset="0"/>
                <a:ea typeface="Arial" panose="020B0604020202020204" pitchFamily="34" charset="0"/>
              </a:rPr>
              <a:t>Eșantion</a:t>
            </a:r>
            <a:endParaRPr lang="aa-ET" sz="4400" dirty="0">
              <a:solidFill>
                <a:schemeClr val="tx2">
                  <a:lumMod val="75000"/>
                  <a:lumOff val="25000"/>
                </a:schemeClr>
              </a:solidFill>
              <a:effectLst/>
              <a:latin typeface="Aptos Display" panose="020B0004020202020204" pitchFamily="34" charset="0"/>
              <a:ea typeface="Arial" panose="020B0604020202020204" pitchFamily="34" charset="0"/>
            </a:endParaRPr>
          </a:p>
        </p:txBody>
      </p:sp>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14" name="Slide Number Placeholder 13">
            <a:extLst>
              <a:ext uri="{FF2B5EF4-FFF2-40B4-BE49-F238E27FC236}">
                <a16:creationId xmlns:a16="http://schemas.microsoft.com/office/drawing/2014/main" xmlns="" id="{EF856EE7-26C8-65A9-8044-E948B2016CB6}"/>
              </a:ext>
            </a:extLst>
          </p:cNvPr>
          <p:cNvSpPr>
            <a:spLocks noGrp="1"/>
          </p:cNvSpPr>
          <p:nvPr>
            <p:ph type="sldNum" sz="quarter" idx="12"/>
          </p:nvPr>
        </p:nvSpPr>
        <p:spPr/>
        <p:txBody>
          <a:bodyPr/>
          <a:lstStyle/>
          <a:p>
            <a:fld id="{08014354-BD36-4150-9D4A-A2D052BB023E}" type="slidenum">
              <a:rPr lang="aa-ET" smtClean="0"/>
              <a:t>3</a:t>
            </a:fld>
            <a:endParaRPr lang="aa-ET"/>
          </a:p>
        </p:txBody>
      </p:sp>
      <mc:AlternateContent xmlns:mc="http://schemas.openxmlformats.org/markup-compatibility/2006">
        <mc:Choice xmlns:cx4="http://schemas.microsoft.com/office/drawing/2016/5/10/chartex" xmlns="" Requires="cx4">
          <p:graphicFrame>
            <p:nvGraphicFramePr>
              <p:cNvPr id="2" name="Chart 1">
                <a:extLst>
                  <a:ext uri="{FF2B5EF4-FFF2-40B4-BE49-F238E27FC236}">
                    <a16:creationId xmlns:a16="http://schemas.microsoft.com/office/drawing/2014/main" id="{53A6451F-DE4A-9C10-4873-6AAA4279460A}"/>
                  </a:ext>
                </a:extLst>
              </p:cNvPr>
              <p:cNvGraphicFramePr/>
              <p:nvPr>
                <p:extLst>
                  <p:ext uri="{D42A27DB-BD31-4B8C-83A1-F6EECF244321}">
                    <p14:modId xmlns:p14="http://schemas.microsoft.com/office/powerpoint/2010/main" val="426937191"/>
                  </p:ext>
                </p:extLst>
              </p:nvPr>
            </p:nvGraphicFramePr>
            <p:xfrm>
              <a:off x="4673546" y="602440"/>
              <a:ext cx="9913231" cy="6119035"/>
            </p:xfrm>
            <a:graphic>
              <a:graphicData uri="http://schemas.microsoft.com/office/drawing/2014/chartex">
                <cx:chart xmlns:cx="http://schemas.microsoft.com/office/drawing/2014/chartex" xmlns:r="http://schemas.openxmlformats.org/officeDocument/2006/relationships" r:id="rId3"/>
              </a:graphicData>
            </a:graphic>
          </p:graphicFrame>
        </mc:Choice>
        <mc:Fallback>
          <p:pic>
            <p:nvPicPr>
              <p:cNvPr id="2" name="Chart 1">
                <a:extLst>
                  <a:ext uri="{FF2B5EF4-FFF2-40B4-BE49-F238E27FC236}">
                    <a16:creationId xmlns:a16="http://schemas.microsoft.com/office/drawing/2014/main" xmlns="" xmlns:cx4="http://schemas.microsoft.com/office/drawing/2016/5/10/chartex" id="{53A6451F-DE4A-9C10-4873-6AAA4279460A}"/>
                  </a:ext>
                </a:extLst>
              </p:cNvPr>
              <p:cNvPicPr>
                <a:picLocks noGrp="1" noRot="1" noChangeAspect="1" noMove="1" noResize="1" noEditPoints="1" noAdjustHandles="1" noChangeArrowheads="1" noChangeShapeType="1"/>
              </p:cNvPicPr>
              <p:nvPr/>
            </p:nvPicPr>
            <p:blipFill>
              <a:blip r:embed="rId4"/>
              <a:stretch>
                <a:fillRect/>
              </a:stretch>
            </p:blipFill>
            <p:spPr>
              <a:xfrm>
                <a:off x="4673546" y="602440"/>
                <a:ext cx="9913231" cy="6119035"/>
              </a:xfrm>
              <a:prstGeom prst="rect">
                <a:avLst/>
              </a:prstGeom>
            </p:spPr>
          </p:pic>
        </mc:Fallback>
      </mc:AlternateContent>
      <p:sp>
        <p:nvSpPr>
          <p:cNvPr id="3" name="Rectangle: Rounded Corners 2">
            <a:extLst>
              <a:ext uri="{FF2B5EF4-FFF2-40B4-BE49-F238E27FC236}">
                <a16:creationId xmlns:a16="http://schemas.microsoft.com/office/drawing/2014/main" xmlns="" id="{DF7DB682-1D3C-3E21-6537-DD68708F43DD}"/>
              </a:ext>
            </a:extLst>
          </p:cNvPr>
          <p:cNvSpPr/>
          <p:nvPr/>
        </p:nvSpPr>
        <p:spPr>
          <a:xfrm>
            <a:off x="8290753" y="1491940"/>
            <a:ext cx="1339409" cy="365127"/>
          </a:xfrm>
          <a:prstGeom prst="round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o-RO" b="1" dirty="0">
                <a:solidFill>
                  <a:schemeClr val="accent1"/>
                </a:solidFill>
              </a:rPr>
              <a:t>Nord 16%</a:t>
            </a:r>
            <a:endParaRPr lang="aa-ET" b="1" dirty="0">
              <a:solidFill>
                <a:schemeClr val="accent1"/>
              </a:solidFill>
            </a:endParaRPr>
          </a:p>
        </p:txBody>
      </p:sp>
      <p:sp>
        <p:nvSpPr>
          <p:cNvPr id="5" name="Rectangle: Rounded Corners 4">
            <a:extLst>
              <a:ext uri="{FF2B5EF4-FFF2-40B4-BE49-F238E27FC236}">
                <a16:creationId xmlns:a16="http://schemas.microsoft.com/office/drawing/2014/main" xmlns="" id="{5C05C708-4973-59A3-B8E7-6BF37A8EF29C}"/>
              </a:ext>
            </a:extLst>
          </p:cNvPr>
          <p:cNvSpPr/>
          <p:nvPr/>
        </p:nvSpPr>
        <p:spPr>
          <a:xfrm>
            <a:off x="8931000" y="2895106"/>
            <a:ext cx="1624767" cy="365126"/>
          </a:xfrm>
          <a:prstGeom prst="round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o-RO" b="1" dirty="0">
                <a:solidFill>
                  <a:schemeClr val="accent1"/>
                </a:solidFill>
              </a:rPr>
              <a:t>Centru 22%</a:t>
            </a:r>
            <a:endParaRPr lang="aa-ET" b="1" dirty="0">
              <a:solidFill>
                <a:schemeClr val="accent1"/>
              </a:solidFill>
            </a:endParaRPr>
          </a:p>
        </p:txBody>
      </p:sp>
      <p:sp>
        <p:nvSpPr>
          <p:cNvPr id="6" name="Rectangle: Rounded Corners 5">
            <a:extLst>
              <a:ext uri="{FF2B5EF4-FFF2-40B4-BE49-F238E27FC236}">
                <a16:creationId xmlns:a16="http://schemas.microsoft.com/office/drawing/2014/main" xmlns="" id="{7BC12E3A-8C20-A570-AB47-60AE1B2C7584}"/>
              </a:ext>
            </a:extLst>
          </p:cNvPr>
          <p:cNvSpPr/>
          <p:nvPr/>
        </p:nvSpPr>
        <p:spPr>
          <a:xfrm>
            <a:off x="9982383" y="3572814"/>
            <a:ext cx="1682313" cy="365125"/>
          </a:xfrm>
          <a:prstGeom prst="round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o-RO" b="1" dirty="0">
                <a:solidFill>
                  <a:schemeClr val="accent1"/>
                </a:solidFill>
              </a:rPr>
              <a:t>Chișinău 52%</a:t>
            </a:r>
            <a:endParaRPr lang="aa-ET" b="1" dirty="0">
              <a:solidFill>
                <a:schemeClr val="accent1"/>
              </a:solidFill>
            </a:endParaRPr>
          </a:p>
        </p:txBody>
      </p:sp>
      <p:sp>
        <p:nvSpPr>
          <p:cNvPr id="7" name="Rectangle: Rounded Corners 6">
            <a:extLst>
              <a:ext uri="{FF2B5EF4-FFF2-40B4-BE49-F238E27FC236}">
                <a16:creationId xmlns:a16="http://schemas.microsoft.com/office/drawing/2014/main" xmlns="" id="{7526F393-5E38-001C-1B19-74A08EB29F16}"/>
              </a:ext>
            </a:extLst>
          </p:cNvPr>
          <p:cNvSpPr/>
          <p:nvPr/>
        </p:nvSpPr>
        <p:spPr>
          <a:xfrm>
            <a:off x="8931000" y="5582817"/>
            <a:ext cx="1339409" cy="365127"/>
          </a:xfrm>
          <a:prstGeom prst="round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o-RO" b="1" dirty="0">
                <a:solidFill>
                  <a:schemeClr val="accent1"/>
                </a:solidFill>
              </a:rPr>
              <a:t>Sud 7%</a:t>
            </a:r>
            <a:endParaRPr lang="aa-ET" b="1" dirty="0">
              <a:solidFill>
                <a:schemeClr val="accent1"/>
              </a:solidFill>
            </a:endParaRPr>
          </a:p>
        </p:txBody>
      </p:sp>
      <p:sp>
        <p:nvSpPr>
          <p:cNvPr id="8" name="Rectangle: Rounded Corners 7">
            <a:extLst>
              <a:ext uri="{FF2B5EF4-FFF2-40B4-BE49-F238E27FC236}">
                <a16:creationId xmlns:a16="http://schemas.microsoft.com/office/drawing/2014/main" xmlns="" id="{811E6FBD-E21A-F5CD-A5BF-40A55B6BF217}"/>
              </a:ext>
            </a:extLst>
          </p:cNvPr>
          <p:cNvSpPr/>
          <p:nvPr/>
        </p:nvSpPr>
        <p:spPr>
          <a:xfrm>
            <a:off x="9616866" y="4928230"/>
            <a:ext cx="1624767" cy="365125"/>
          </a:xfrm>
          <a:prstGeom prst="round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o-RO" b="1" dirty="0">
                <a:solidFill>
                  <a:schemeClr val="accent1"/>
                </a:solidFill>
              </a:rPr>
              <a:t>Găgăuzia 3%</a:t>
            </a:r>
            <a:endParaRPr lang="aa-ET" b="1" dirty="0">
              <a:solidFill>
                <a:schemeClr val="accent1"/>
              </a:solidFill>
            </a:endParaRPr>
          </a:p>
        </p:txBody>
      </p:sp>
      <p:graphicFrame>
        <p:nvGraphicFramePr>
          <p:cNvPr id="9" name="Chart 8">
            <a:extLst>
              <a:ext uri="{FF2B5EF4-FFF2-40B4-BE49-F238E27FC236}">
                <a16:creationId xmlns:a16="http://schemas.microsoft.com/office/drawing/2014/main" xmlns="" id="{102FA049-0CC2-B0C2-F635-EDE47A76CF69}"/>
              </a:ext>
            </a:extLst>
          </p:cNvPr>
          <p:cNvGraphicFramePr>
            <a:graphicFrameLocks/>
          </p:cNvGraphicFramePr>
          <p:nvPr>
            <p:extLst>
              <p:ext uri="{D42A27DB-BD31-4B8C-83A1-F6EECF244321}">
                <p14:modId xmlns:p14="http://schemas.microsoft.com/office/powerpoint/2010/main" val="2768406213"/>
              </p:ext>
            </p:extLst>
          </p:nvPr>
        </p:nvGraphicFramePr>
        <p:xfrm>
          <a:off x="4304954" y="1726011"/>
          <a:ext cx="4655503" cy="376086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a:extLst>
              <a:ext uri="{FF2B5EF4-FFF2-40B4-BE49-F238E27FC236}">
                <a16:creationId xmlns:a16="http://schemas.microsoft.com/office/drawing/2014/main" xmlns="" id="{45FA10A1-7490-06E5-1D51-69B65751164B}"/>
              </a:ext>
            </a:extLst>
          </p:cNvPr>
          <p:cNvGraphicFramePr>
            <a:graphicFrameLocks/>
          </p:cNvGraphicFramePr>
          <p:nvPr>
            <p:extLst>
              <p:ext uri="{D42A27DB-BD31-4B8C-83A1-F6EECF244321}">
                <p14:modId xmlns:p14="http://schemas.microsoft.com/office/powerpoint/2010/main" val="3945851292"/>
              </p:ext>
            </p:extLst>
          </p:nvPr>
        </p:nvGraphicFramePr>
        <p:xfrm>
          <a:off x="265298" y="1726011"/>
          <a:ext cx="4408248" cy="4049989"/>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7575283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30</a:t>
            </a:fld>
            <a:endParaRPr lang="aa-ET"/>
          </a:p>
        </p:txBody>
      </p:sp>
      <p:sp>
        <p:nvSpPr>
          <p:cNvPr id="6" name="TextBox 5">
            <a:extLst>
              <a:ext uri="{FF2B5EF4-FFF2-40B4-BE49-F238E27FC236}">
                <a16:creationId xmlns:a16="http://schemas.microsoft.com/office/drawing/2014/main" xmlns="" id="{F5526EEF-257D-E619-D8EF-3445113FF29D}"/>
              </a:ext>
            </a:extLst>
          </p:cNvPr>
          <p:cNvSpPr txBox="1"/>
          <p:nvPr/>
        </p:nvSpPr>
        <p:spPr>
          <a:xfrm>
            <a:off x="186207" y="1190955"/>
            <a:ext cx="6135935" cy="400110"/>
          </a:xfrm>
          <a:prstGeom prst="rect">
            <a:avLst/>
          </a:prstGeom>
          <a:noFill/>
        </p:spPr>
        <p:txBody>
          <a:bodyPr wrap="square" rtlCol="0">
            <a:spAutoFit/>
          </a:bodyPr>
          <a:lstStyle/>
          <a:p>
            <a:r>
              <a:rPr lang="ro-RO" sz="2000" b="1" dirty="0">
                <a:solidFill>
                  <a:srgbClr val="C00000"/>
                </a:solidFill>
                <a:latin typeface="Aptos Display" panose="020B0004020202020204" pitchFamily="34" charset="0"/>
              </a:rPr>
              <a:t>Compania pe care o reprezentați:</a:t>
            </a:r>
            <a:endParaRPr lang="aa-ET" sz="2000" b="1" dirty="0">
              <a:solidFill>
                <a:schemeClr val="accent1"/>
              </a:solidFill>
              <a:latin typeface="Aptos Display" panose="020B0004020202020204" pitchFamily="34" charset="0"/>
            </a:endParaRPr>
          </a:p>
        </p:txBody>
      </p:sp>
      <p:graphicFrame>
        <p:nvGraphicFramePr>
          <p:cNvPr id="10" name="Chart 9">
            <a:extLst>
              <a:ext uri="{FF2B5EF4-FFF2-40B4-BE49-F238E27FC236}">
                <a16:creationId xmlns:a16="http://schemas.microsoft.com/office/drawing/2014/main" xmlns="" id="{FCC3910C-95B6-CDFE-DEF8-8DF6CD72496C}"/>
              </a:ext>
            </a:extLst>
          </p:cNvPr>
          <p:cNvGraphicFramePr>
            <a:graphicFrameLocks/>
          </p:cNvGraphicFramePr>
          <p:nvPr>
            <p:extLst>
              <p:ext uri="{D42A27DB-BD31-4B8C-83A1-F6EECF244321}">
                <p14:modId xmlns:p14="http://schemas.microsoft.com/office/powerpoint/2010/main" val="832332143"/>
              </p:ext>
            </p:extLst>
          </p:nvPr>
        </p:nvGraphicFramePr>
        <p:xfrm>
          <a:off x="197888" y="4169091"/>
          <a:ext cx="5814543" cy="14046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xmlns="" id="{1F039832-AB61-F69E-D82D-CC8743300E48}"/>
              </a:ext>
            </a:extLst>
          </p:cNvPr>
          <p:cNvGraphicFramePr>
            <a:graphicFrameLocks/>
          </p:cNvGraphicFramePr>
          <p:nvPr>
            <p:extLst>
              <p:ext uri="{D42A27DB-BD31-4B8C-83A1-F6EECF244321}">
                <p14:modId xmlns:p14="http://schemas.microsoft.com/office/powerpoint/2010/main" val="1405867616"/>
              </p:ext>
            </p:extLst>
          </p:nvPr>
        </p:nvGraphicFramePr>
        <p:xfrm>
          <a:off x="197888" y="2156109"/>
          <a:ext cx="5814543" cy="154124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a:extLst>
              <a:ext uri="{FF2B5EF4-FFF2-40B4-BE49-F238E27FC236}">
                <a16:creationId xmlns:a16="http://schemas.microsoft.com/office/drawing/2014/main" xmlns="" id="{A837CF0E-F4BB-8E3D-AF81-1CEB21D117E7}"/>
              </a:ext>
            </a:extLst>
          </p:cNvPr>
          <p:cNvGraphicFramePr>
            <a:graphicFrameLocks/>
          </p:cNvGraphicFramePr>
          <p:nvPr>
            <p:extLst>
              <p:ext uri="{D42A27DB-BD31-4B8C-83A1-F6EECF244321}">
                <p14:modId xmlns:p14="http://schemas.microsoft.com/office/powerpoint/2010/main" val="3470566096"/>
              </p:ext>
            </p:extLst>
          </p:nvPr>
        </p:nvGraphicFramePr>
        <p:xfrm>
          <a:off x="6307207" y="4212696"/>
          <a:ext cx="5734531" cy="136104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a:extLst>
              <a:ext uri="{FF2B5EF4-FFF2-40B4-BE49-F238E27FC236}">
                <a16:creationId xmlns:a16="http://schemas.microsoft.com/office/drawing/2014/main" xmlns="" id="{FD87F2D9-C87E-F408-BDE1-861A21F49FBE}"/>
              </a:ext>
            </a:extLst>
          </p:cNvPr>
          <p:cNvGraphicFramePr>
            <a:graphicFrameLocks/>
          </p:cNvGraphicFramePr>
          <p:nvPr>
            <p:extLst>
              <p:ext uri="{D42A27DB-BD31-4B8C-83A1-F6EECF244321}">
                <p14:modId xmlns:p14="http://schemas.microsoft.com/office/powerpoint/2010/main" val="3179330605"/>
              </p:ext>
            </p:extLst>
          </p:nvPr>
        </p:nvGraphicFramePr>
        <p:xfrm>
          <a:off x="6257684" y="2189871"/>
          <a:ext cx="5734531" cy="1473719"/>
        </p:xfrm>
        <a:graphic>
          <a:graphicData uri="http://schemas.openxmlformats.org/drawingml/2006/chart">
            <c:chart xmlns:c="http://schemas.openxmlformats.org/drawingml/2006/chart" xmlns:r="http://schemas.openxmlformats.org/officeDocument/2006/relationships" r:id="rId6"/>
          </a:graphicData>
        </a:graphic>
      </p:graphicFrame>
      <p:sp>
        <p:nvSpPr>
          <p:cNvPr id="4" name="TextBox 3">
            <a:extLst>
              <a:ext uri="{FF2B5EF4-FFF2-40B4-BE49-F238E27FC236}">
                <a16:creationId xmlns:a16="http://schemas.microsoft.com/office/drawing/2014/main" xmlns="" id="{8DB74ECE-8FE8-17CC-4236-F5F536CA5F45}"/>
              </a:ext>
            </a:extLst>
          </p:cNvPr>
          <p:cNvSpPr txBox="1"/>
          <p:nvPr/>
        </p:nvSpPr>
        <p:spPr>
          <a:xfrm>
            <a:off x="167157" y="1685314"/>
            <a:ext cx="5748062" cy="338554"/>
          </a:xfrm>
          <a:prstGeom prst="rect">
            <a:avLst/>
          </a:prstGeom>
          <a:noFill/>
        </p:spPr>
        <p:txBody>
          <a:bodyPr wrap="square" rtlCol="0">
            <a:spAutoFit/>
          </a:bodyPr>
          <a:lstStyle/>
          <a:p>
            <a:r>
              <a:rPr lang="ro-RO" sz="1600" b="1" dirty="0">
                <a:solidFill>
                  <a:srgbClr val="0070C0"/>
                </a:solidFill>
              </a:rPr>
              <a:t>Are un Cod/Ghid intern de etică în afaceri? </a:t>
            </a:r>
            <a:r>
              <a:rPr lang="ro-RO" sz="1600" b="1" dirty="0">
                <a:solidFill>
                  <a:srgbClr val="C00000"/>
                </a:solidFill>
              </a:rPr>
              <a:t>(%)</a:t>
            </a:r>
            <a:endParaRPr lang="aa-ET" sz="1600" b="1" dirty="0">
              <a:solidFill>
                <a:srgbClr val="0070C0"/>
              </a:solidFill>
              <a:latin typeface="Aptos Display" panose="020B0004020202020204" pitchFamily="34" charset="0"/>
            </a:endParaRPr>
          </a:p>
        </p:txBody>
      </p:sp>
      <p:sp>
        <p:nvSpPr>
          <p:cNvPr id="5" name="TextBox 4">
            <a:extLst>
              <a:ext uri="{FF2B5EF4-FFF2-40B4-BE49-F238E27FC236}">
                <a16:creationId xmlns:a16="http://schemas.microsoft.com/office/drawing/2014/main" xmlns="" id="{2D17A279-DC46-1DC3-B386-95562FEE8CC7}"/>
              </a:ext>
            </a:extLst>
          </p:cNvPr>
          <p:cNvSpPr txBox="1"/>
          <p:nvPr/>
        </p:nvSpPr>
        <p:spPr>
          <a:xfrm>
            <a:off x="6271054" y="1671401"/>
            <a:ext cx="5539679" cy="584775"/>
          </a:xfrm>
          <a:prstGeom prst="rect">
            <a:avLst/>
          </a:prstGeom>
          <a:noFill/>
        </p:spPr>
        <p:txBody>
          <a:bodyPr wrap="square" rtlCol="0">
            <a:spAutoFit/>
          </a:bodyPr>
          <a:lstStyle/>
          <a:p>
            <a:r>
              <a:rPr lang="ro-RO" sz="1600" b="1" dirty="0">
                <a:solidFill>
                  <a:srgbClr val="0070C0"/>
                </a:solidFill>
              </a:rPr>
              <a:t>Are proceduri prin care să fie prevenită și sancționată mita? </a:t>
            </a:r>
            <a:r>
              <a:rPr lang="ro-RO" sz="1600" b="1" dirty="0">
                <a:solidFill>
                  <a:srgbClr val="C00000"/>
                </a:solidFill>
              </a:rPr>
              <a:t>(%)</a:t>
            </a:r>
            <a:endParaRPr lang="aa-ET" sz="1600" b="1" dirty="0">
              <a:solidFill>
                <a:srgbClr val="0070C0"/>
              </a:solidFill>
              <a:latin typeface="Aptos Display" panose="020B0004020202020204" pitchFamily="34" charset="0"/>
            </a:endParaRPr>
          </a:p>
        </p:txBody>
      </p:sp>
      <p:cxnSp>
        <p:nvCxnSpPr>
          <p:cNvPr id="9" name="Straight Connector 8">
            <a:extLst>
              <a:ext uri="{FF2B5EF4-FFF2-40B4-BE49-F238E27FC236}">
                <a16:creationId xmlns:a16="http://schemas.microsoft.com/office/drawing/2014/main" xmlns="" id="{133D8E6A-84D4-9D3F-80EE-C5C94BE872B4}"/>
              </a:ext>
            </a:extLst>
          </p:cNvPr>
          <p:cNvCxnSpPr/>
          <p:nvPr/>
        </p:nvCxnSpPr>
        <p:spPr>
          <a:xfrm>
            <a:off x="6098705" y="1591065"/>
            <a:ext cx="0" cy="4270299"/>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5">
            <a:extLst>
              <a:ext uri="{FF2B5EF4-FFF2-40B4-BE49-F238E27FC236}">
                <a16:creationId xmlns:a16="http://schemas.microsoft.com/office/drawing/2014/main" xmlns="" id="{591FA558-1998-A4A7-5DEC-04A395621416}"/>
              </a:ext>
            </a:extLst>
          </p:cNvPr>
          <p:cNvSpPr/>
          <p:nvPr/>
        </p:nvSpPr>
        <p:spPr>
          <a:xfrm>
            <a:off x="167157" y="175289"/>
            <a:ext cx="10422699"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200" b="1" dirty="0">
                <a:solidFill>
                  <a:schemeClr val="accent1"/>
                </a:solidFill>
                <a:effectLst/>
                <a:latin typeface="Aptos Display" panose="020B0004020202020204" pitchFamily="34" charset="0"/>
                <a:ea typeface="Arial" panose="020B0604020202020204" pitchFamily="34" charset="0"/>
              </a:rPr>
              <a:t> </a:t>
            </a:r>
            <a:r>
              <a:rPr lang="it-IT" sz="3200" b="1" dirty="0">
                <a:solidFill>
                  <a:schemeClr val="accent1"/>
                </a:solidFill>
                <a:effectLst/>
                <a:latin typeface="Aptos Display" panose="020B0004020202020204" pitchFamily="34" charset="0"/>
                <a:ea typeface="Arial" panose="020B0604020202020204" pitchFamily="34" charset="0"/>
              </a:rPr>
              <a:t>Politici de Etică și Anticorupție</a:t>
            </a:r>
            <a:r>
              <a:rPr lang="ro-RO" sz="3200" b="1" dirty="0">
                <a:solidFill>
                  <a:schemeClr val="accent1"/>
                </a:solidFill>
                <a:effectLst/>
                <a:latin typeface="Aptos Display" panose="020B0004020202020204" pitchFamily="34" charset="0"/>
                <a:ea typeface="Arial" panose="020B0604020202020204" pitchFamily="34" charset="0"/>
              </a:rPr>
              <a:t> în cadrul companiilor</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2476438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31</a:t>
            </a:fld>
            <a:endParaRPr lang="aa-ET"/>
          </a:p>
        </p:txBody>
      </p:sp>
      <p:sp>
        <p:nvSpPr>
          <p:cNvPr id="6" name="TextBox 5">
            <a:extLst>
              <a:ext uri="{FF2B5EF4-FFF2-40B4-BE49-F238E27FC236}">
                <a16:creationId xmlns:a16="http://schemas.microsoft.com/office/drawing/2014/main" xmlns="" id="{F5526EEF-257D-E619-D8EF-3445113FF29D}"/>
              </a:ext>
            </a:extLst>
          </p:cNvPr>
          <p:cNvSpPr txBox="1"/>
          <p:nvPr/>
        </p:nvSpPr>
        <p:spPr>
          <a:xfrm>
            <a:off x="186207" y="1190955"/>
            <a:ext cx="6135935" cy="400110"/>
          </a:xfrm>
          <a:prstGeom prst="rect">
            <a:avLst/>
          </a:prstGeom>
          <a:noFill/>
        </p:spPr>
        <p:txBody>
          <a:bodyPr wrap="square" rtlCol="0">
            <a:spAutoFit/>
          </a:bodyPr>
          <a:lstStyle/>
          <a:p>
            <a:r>
              <a:rPr lang="ro-RO" sz="2000" b="1" dirty="0">
                <a:solidFill>
                  <a:srgbClr val="C00000"/>
                </a:solidFill>
                <a:latin typeface="Aptos Display" panose="020B0004020202020204" pitchFamily="34" charset="0"/>
              </a:rPr>
              <a:t>Compania pe care o reprezentați:</a:t>
            </a:r>
            <a:endParaRPr lang="aa-ET" sz="2000" b="1" dirty="0">
              <a:solidFill>
                <a:schemeClr val="accent1"/>
              </a:solidFill>
              <a:latin typeface="Aptos Display" panose="020B0004020202020204" pitchFamily="34" charset="0"/>
            </a:endParaRPr>
          </a:p>
        </p:txBody>
      </p:sp>
      <p:graphicFrame>
        <p:nvGraphicFramePr>
          <p:cNvPr id="14" name="Chart 13">
            <a:extLst>
              <a:ext uri="{FF2B5EF4-FFF2-40B4-BE49-F238E27FC236}">
                <a16:creationId xmlns:a16="http://schemas.microsoft.com/office/drawing/2014/main" xmlns="" id="{C6425484-C1BA-6424-21BA-94D848F4F484}"/>
              </a:ext>
            </a:extLst>
          </p:cNvPr>
          <p:cNvGraphicFramePr>
            <a:graphicFrameLocks/>
          </p:cNvGraphicFramePr>
          <p:nvPr>
            <p:extLst>
              <p:ext uri="{D42A27DB-BD31-4B8C-83A1-F6EECF244321}">
                <p14:modId xmlns:p14="http://schemas.microsoft.com/office/powerpoint/2010/main" val="868555628"/>
              </p:ext>
            </p:extLst>
          </p:nvPr>
        </p:nvGraphicFramePr>
        <p:xfrm>
          <a:off x="152017" y="4222202"/>
          <a:ext cx="5910757" cy="13715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a:extLst>
              <a:ext uri="{FF2B5EF4-FFF2-40B4-BE49-F238E27FC236}">
                <a16:creationId xmlns:a16="http://schemas.microsoft.com/office/drawing/2014/main" xmlns="" id="{FDF45A16-18C2-D9F1-8DF5-863B7B44970A}"/>
              </a:ext>
            </a:extLst>
          </p:cNvPr>
          <p:cNvGraphicFramePr>
            <a:graphicFrameLocks/>
          </p:cNvGraphicFramePr>
          <p:nvPr>
            <p:extLst>
              <p:ext uri="{D42A27DB-BD31-4B8C-83A1-F6EECF244321}">
                <p14:modId xmlns:p14="http://schemas.microsoft.com/office/powerpoint/2010/main" val="2876220839"/>
              </p:ext>
            </p:extLst>
          </p:nvPr>
        </p:nvGraphicFramePr>
        <p:xfrm>
          <a:off x="152018" y="2546771"/>
          <a:ext cx="5943982" cy="13716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xmlns="" id="{F854673C-D83F-656E-792A-362675461820}"/>
              </a:ext>
            </a:extLst>
          </p:cNvPr>
          <p:cNvGraphicFramePr>
            <a:graphicFrameLocks/>
          </p:cNvGraphicFramePr>
          <p:nvPr>
            <p:extLst>
              <p:ext uri="{D42A27DB-BD31-4B8C-83A1-F6EECF244321}">
                <p14:modId xmlns:p14="http://schemas.microsoft.com/office/powerpoint/2010/main" val="58171234"/>
              </p:ext>
            </p:extLst>
          </p:nvPr>
        </p:nvGraphicFramePr>
        <p:xfrm>
          <a:off x="6062774" y="4182732"/>
          <a:ext cx="5844540" cy="13715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Chart 4">
            <a:extLst>
              <a:ext uri="{FF2B5EF4-FFF2-40B4-BE49-F238E27FC236}">
                <a16:creationId xmlns:a16="http://schemas.microsoft.com/office/drawing/2014/main" xmlns="" id="{627CECBD-9B5A-EA9B-6642-17742B7B6E64}"/>
              </a:ext>
            </a:extLst>
          </p:cNvPr>
          <p:cNvGraphicFramePr>
            <a:graphicFrameLocks/>
          </p:cNvGraphicFramePr>
          <p:nvPr>
            <p:extLst>
              <p:ext uri="{D42A27DB-BD31-4B8C-83A1-F6EECF244321}">
                <p14:modId xmlns:p14="http://schemas.microsoft.com/office/powerpoint/2010/main" val="1910909327"/>
              </p:ext>
            </p:extLst>
          </p:nvPr>
        </p:nvGraphicFramePr>
        <p:xfrm>
          <a:off x="6119777" y="2441428"/>
          <a:ext cx="5844540" cy="1619609"/>
        </p:xfrm>
        <a:graphic>
          <a:graphicData uri="http://schemas.openxmlformats.org/drawingml/2006/chart">
            <c:chart xmlns:c="http://schemas.openxmlformats.org/drawingml/2006/chart" xmlns:r="http://schemas.openxmlformats.org/officeDocument/2006/relationships" r:id="rId6"/>
          </a:graphicData>
        </a:graphic>
      </p:graphicFrame>
      <p:sp>
        <p:nvSpPr>
          <p:cNvPr id="8" name="TextBox 7">
            <a:extLst>
              <a:ext uri="{FF2B5EF4-FFF2-40B4-BE49-F238E27FC236}">
                <a16:creationId xmlns:a16="http://schemas.microsoft.com/office/drawing/2014/main" xmlns="" id="{06D9DF47-52CE-4194-C458-606B985A8D50}"/>
              </a:ext>
            </a:extLst>
          </p:cNvPr>
          <p:cNvSpPr txBox="1"/>
          <p:nvPr/>
        </p:nvSpPr>
        <p:spPr>
          <a:xfrm>
            <a:off x="6062775" y="1591065"/>
            <a:ext cx="5977207" cy="646331"/>
          </a:xfrm>
          <a:prstGeom prst="rect">
            <a:avLst/>
          </a:prstGeom>
          <a:noFill/>
        </p:spPr>
        <p:txBody>
          <a:bodyPr wrap="square" rtlCol="0">
            <a:spAutoFit/>
          </a:bodyPr>
          <a:lstStyle/>
          <a:p>
            <a:r>
              <a:rPr lang="ro-RO" sz="1200" b="1" dirty="0">
                <a:solidFill>
                  <a:srgbClr val="0070C0"/>
                </a:solidFill>
                <a:latin typeface="Aptos Display" panose="020B0004020202020204" pitchFamily="34" charset="0"/>
              </a:rPr>
              <a:t>Stabilește în contractele de muncă cu angajații clauze pentru combaterea corupției, proceduri disciplinare şi alte sancţiuni pentru încălcări ale acestor clauze, precum și beneficiile angajaţilor pentru respectarea lor? </a:t>
            </a:r>
            <a:r>
              <a:rPr lang="ro-RO" sz="1200" b="1" dirty="0">
                <a:solidFill>
                  <a:srgbClr val="C00000"/>
                </a:solidFill>
              </a:rPr>
              <a:t>(%)</a:t>
            </a:r>
            <a:endParaRPr lang="aa-ET" sz="1200" b="1" dirty="0">
              <a:solidFill>
                <a:srgbClr val="0070C0"/>
              </a:solidFill>
              <a:latin typeface="Aptos Display" panose="020B0004020202020204" pitchFamily="34" charset="0"/>
            </a:endParaRPr>
          </a:p>
        </p:txBody>
      </p:sp>
      <p:sp>
        <p:nvSpPr>
          <p:cNvPr id="9" name="TextBox 8">
            <a:extLst>
              <a:ext uri="{FF2B5EF4-FFF2-40B4-BE49-F238E27FC236}">
                <a16:creationId xmlns:a16="http://schemas.microsoft.com/office/drawing/2014/main" xmlns="" id="{77F0119E-1836-BF15-E4E2-6FBBD031A236}"/>
              </a:ext>
            </a:extLst>
          </p:cNvPr>
          <p:cNvSpPr txBox="1"/>
          <p:nvPr/>
        </p:nvSpPr>
        <p:spPr>
          <a:xfrm>
            <a:off x="167157" y="1685314"/>
            <a:ext cx="5748062" cy="584775"/>
          </a:xfrm>
          <a:prstGeom prst="rect">
            <a:avLst/>
          </a:prstGeom>
          <a:noFill/>
        </p:spPr>
        <p:txBody>
          <a:bodyPr wrap="square" rtlCol="0">
            <a:spAutoFit/>
          </a:bodyPr>
          <a:lstStyle/>
          <a:p>
            <a:r>
              <a:rPr lang="ro-RO" sz="1600" b="1" dirty="0">
                <a:solidFill>
                  <a:srgbClr val="0070C0"/>
                </a:solidFill>
              </a:rPr>
              <a:t>Are proceduri prin care să fie prevenite conflictele de interese? </a:t>
            </a:r>
            <a:r>
              <a:rPr lang="ro-RO" sz="1600" b="1" dirty="0">
                <a:solidFill>
                  <a:srgbClr val="C00000"/>
                </a:solidFill>
              </a:rPr>
              <a:t>(%)</a:t>
            </a:r>
            <a:endParaRPr lang="aa-ET" sz="1600" b="1" dirty="0">
              <a:solidFill>
                <a:srgbClr val="0070C0"/>
              </a:solidFill>
              <a:latin typeface="Aptos Display" panose="020B0004020202020204" pitchFamily="34" charset="0"/>
            </a:endParaRPr>
          </a:p>
        </p:txBody>
      </p:sp>
      <p:cxnSp>
        <p:nvCxnSpPr>
          <p:cNvPr id="19" name="Straight Connector 18">
            <a:extLst>
              <a:ext uri="{FF2B5EF4-FFF2-40B4-BE49-F238E27FC236}">
                <a16:creationId xmlns:a16="http://schemas.microsoft.com/office/drawing/2014/main" xmlns="" id="{014FD63D-C054-9F4C-90C8-C2E4A211410C}"/>
              </a:ext>
            </a:extLst>
          </p:cNvPr>
          <p:cNvCxnSpPr/>
          <p:nvPr/>
        </p:nvCxnSpPr>
        <p:spPr>
          <a:xfrm>
            <a:off x="6040597" y="1578542"/>
            <a:ext cx="0" cy="4270299"/>
          </a:xfrm>
          <a:prstGeom prst="line">
            <a:avLst/>
          </a:prstGeom>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xmlns="" id="{0584EFF6-52D3-4C48-6B52-96C82E71B39B}"/>
              </a:ext>
            </a:extLst>
          </p:cNvPr>
          <p:cNvSpPr/>
          <p:nvPr/>
        </p:nvSpPr>
        <p:spPr>
          <a:xfrm>
            <a:off x="167157" y="175289"/>
            <a:ext cx="10422699"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200" b="1" dirty="0">
                <a:solidFill>
                  <a:schemeClr val="accent1"/>
                </a:solidFill>
                <a:effectLst/>
                <a:latin typeface="Aptos Display" panose="020B0004020202020204" pitchFamily="34" charset="0"/>
                <a:ea typeface="Arial" panose="020B0604020202020204" pitchFamily="34" charset="0"/>
              </a:rPr>
              <a:t> </a:t>
            </a:r>
            <a:r>
              <a:rPr lang="it-IT" sz="3200" b="1" dirty="0">
                <a:solidFill>
                  <a:schemeClr val="accent1"/>
                </a:solidFill>
                <a:effectLst/>
                <a:latin typeface="Aptos Display" panose="020B0004020202020204" pitchFamily="34" charset="0"/>
                <a:ea typeface="Arial" panose="020B0604020202020204" pitchFamily="34" charset="0"/>
              </a:rPr>
              <a:t>Politici de Etică și Anticorupție</a:t>
            </a:r>
            <a:r>
              <a:rPr lang="ro-RO" sz="3200" b="1" dirty="0">
                <a:solidFill>
                  <a:schemeClr val="accent1"/>
                </a:solidFill>
                <a:effectLst/>
                <a:latin typeface="Aptos Display" panose="020B0004020202020204" pitchFamily="34" charset="0"/>
                <a:ea typeface="Arial" panose="020B0604020202020204" pitchFamily="34" charset="0"/>
              </a:rPr>
              <a:t> în cadrul companiilor</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33794012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32</a:t>
            </a:fld>
            <a:endParaRPr lang="aa-ET"/>
          </a:p>
        </p:txBody>
      </p:sp>
      <p:graphicFrame>
        <p:nvGraphicFramePr>
          <p:cNvPr id="6" name="Chart 5">
            <a:extLst>
              <a:ext uri="{FF2B5EF4-FFF2-40B4-BE49-F238E27FC236}">
                <a16:creationId xmlns:a16="http://schemas.microsoft.com/office/drawing/2014/main" xmlns="" id="{0609D705-C1A0-2385-EF3C-974513F1949B}"/>
              </a:ext>
            </a:extLst>
          </p:cNvPr>
          <p:cNvGraphicFramePr>
            <a:graphicFrameLocks/>
          </p:cNvGraphicFramePr>
          <p:nvPr>
            <p:extLst>
              <p:ext uri="{D42A27DB-BD31-4B8C-83A1-F6EECF244321}">
                <p14:modId xmlns:p14="http://schemas.microsoft.com/office/powerpoint/2010/main" val="1105161038"/>
              </p:ext>
            </p:extLst>
          </p:nvPr>
        </p:nvGraphicFramePr>
        <p:xfrm>
          <a:off x="284797" y="4330837"/>
          <a:ext cx="5844540" cy="11901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xmlns="" id="{B9B8BED1-97D0-68DA-466D-5B1FE5CF9B24}"/>
              </a:ext>
            </a:extLst>
          </p:cNvPr>
          <p:cNvGraphicFramePr>
            <a:graphicFrameLocks/>
          </p:cNvGraphicFramePr>
          <p:nvPr>
            <p:extLst>
              <p:ext uri="{D42A27DB-BD31-4B8C-83A1-F6EECF244321}">
                <p14:modId xmlns:p14="http://schemas.microsoft.com/office/powerpoint/2010/main" val="2131634396"/>
              </p:ext>
            </p:extLst>
          </p:nvPr>
        </p:nvGraphicFramePr>
        <p:xfrm>
          <a:off x="303491" y="2686791"/>
          <a:ext cx="5844540" cy="11715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xmlns="" id="{73A4C6A8-FE91-4B03-0B78-6D13BC513DF9}"/>
              </a:ext>
            </a:extLst>
          </p:cNvPr>
          <p:cNvGraphicFramePr>
            <a:graphicFrameLocks/>
          </p:cNvGraphicFramePr>
          <p:nvPr>
            <p:extLst>
              <p:ext uri="{D42A27DB-BD31-4B8C-83A1-F6EECF244321}">
                <p14:modId xmlns:p14="http://schemas.microsoft.com/office/powerpoint/2010/main" val="3884415009"/>
              </p:ext>
            </p:extLst>
          </p:nvPr>
        </p:nvGraphicFramePr>
        <p:xfrm>
          <a:off x="6369474" y="4341057"/>
          <a:ext cx="5476197" cy="116967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xmlns="" id="{E9C32102-24A9-38E1-43E5-5C53ED9680E8}"/>
              </a:ext>
            </a:extLst>
          </p:cNvPr>
          <p:cNvGraphicFramePr>
            <a:graphicFrameLocks/>
          </p:cNvGraphicFramePr>
          <p:nvPr>
            <p:extLst>
              <p:ext uri="{D42A27DB-BD31-4B8C-83A1-F6EECF244321}">
                <p14:modId xmlns:p14="http://schemas.microsoft.com/office/powerpoint/2010/main" val="1819475857"/>
              </p:ext>
            </p:extLst>
          </p:nvPr>
        </p:nvGraphicFramePr>
        <p:xfrm>
          <a:off x="6369474" y="2668054"/>
          <a:ext cx="5519059" cy="1169670"/>
        </p:xfrm>
        <a:graphic>
          <a:graphicData uri="http://schemas.openxmlformats.org/drawingml/2006/chart">
            <c:chart xmlns:c="http://schemas.openxmlformats.org/drawingml/2006/chart" xmlns:r="http://schemas.openxmlformats.org/officeDocument/2006/relationships" r:id="rId6"/>
          </a:graphicData>
        </a:graphic>
      </p:graphicFrame>
      <p:sp>
        <p:nvSpPr>
          <p:cNvPr id="10" name="TextBox 9">
            <a:extLst>
              <a:ext uri="{FF2B5EF4-FFF2-40B4-BE49-F238E27FC236}">
                <a16:creationId xmlns:a16="http://schemas.microsoft.com/office/drawing/2014/main" xmlns="" id="{AFEBD029-D2EE-33DF-01BB-B9029040BBD2}"/>
              </a:ext>
            </a:extLst>
          </p:cNvPr>
          <p:cNvSpPr txBox="1"/>
          <p:nvPr/>
        </p:nvSpPr>
        <p:spPr>
          <a:xfrm>
            <a:off x="233539" y="1290525"/>
            <a:ext cx="6135935" cy="400110"/>
          </a:xfrm>
          <a:prstGeom prst="rect">
            <a:avLst/>
          </a:prstGeom>
          <a:noFill/>
        </p:spPr>
        <p:txBody>
          <a:bodyPr wrap="square" rtlCol="0">
            <a:spAutoFit/>
          </a:bodyPr>
          <a:lstStyle/>
          <a:p>
            <a:r>
              <a:rPr lang="ro-RO" sz="2000" b="1" dirty="0">
                <a:solidFill>
                  <a:srgbClr val="C00000"/>
                </a:solidFill>
                <a:latin typeface="Aptos Display" panose="020B0004020202020204" pitchFamily="34" charset="0"/>
              </a:rPr>
              <a:t>Compania pe care o reprezentați:</a:t>
            </a:r>
            <a:endParaRPr lang="aa-ET" sz="2000" b="1" dirty="0">
              <a:solidFill>
                <a:schemeClr val="accent1"/>
              </a:solidFill>
              <a:latin typeface="Aptos Display" panose="020B0004020202020204" pitchFamily="34" charset="0"/>
            </a:endParaRPr>
          </a:p>
        </p:txBody>
      </p:sp>
      <p:sp>
        <p:nvSpPr>
          <p:cNvPr id="15" name="TextBox 14">
            <a:extLst>
              <a:ext uri="{FF2B5EF4-FFF2-40B4-BE49-F238E27FC236}">
                <a16:creationId xmlns:a16="http://schemas.microsoft.com/office/drawing/2014/main" xmlns="" id="{607B4436-D806-90F5-3F88-612A8CABC27D}"/>
              </a:ext>
            </a:extLst>
          </p:cNvPr>
          <p:cNvSpPr txBox="1"/>
          <p:nvPr/>
        </p:nvSpPr>
        <p:spPr>
          <a:xfrm>
            <a:off x="6512669" y="1949000"/>
            <a:ext cx="5519059" cy="646331"/>
          </a:xfrm>
          <a:prstGeom prst="rect">
            <a:avLst/>
          </a:prstGeom>
          <a:noFill/>
        </p:spPr>
        <p:txBody>
          <a:bodyPr wrap="square" rtlCol="0">
            <a:spAutoFit/>
          </a:bodyPr>
          <a:lstStyle/>
          <a:p>
            <a:r>
              <a:rPr lang="ro-RO" sz="1200" b="1" dirty="0">
                <a:solidFill>
                  <a:srgbClr val="0070C0"/>
                </a:solidFill>
                <a:latin typeface="Aptos Display" panose="020B0004020202020204" pitchFamily="34" charset="0"/>
              </a:rPr>
              <a:t>Include în contractele încheiate cu partenerii de afaceri dispoziţii exprese privind combaterea corupţiei şi eventualele consecințe pentru încălcările acestor dispoziții? </a:t>
            </a:r>
            <a:r>
              <a:rPr lang="ro-RO" sz="1200" b="1" dirty="0">
                <a:solidFill>
                  <a:srgbClr val="C00000"/>
                </a:solidFill>
              </a:rPr>
              <a:t>(%)</a:t>
            </a:r>
            <a:endParaRPr lang="aa-ET" sz="1200" b="1" dirty="0">
              <a:solidFill>
                <a:srgbClr val="0070C0"/>
              </a:solidFill>
              <a:latin typeface="Aptos Display" panose="020B0004020202020204" pitchFamily="34" charset="0"/>
            </a:endParaRPr>
          </a:p>
        </p:txBody>
      </p:sp>
      <p:sp>
        <p:nvSpPr>
          <p:cNvPr id="16" name="TextBox 15">
            <a:extLst>
              <a:ext uri="{FF2B5EF4-FFF2-40B4-BE49-F238E27FC236}">
                <a16:creationId xmlns:a16="http://schemas.microsoft.com/office/drawing/2014/main" xmlns="" id="{037B20D0-27E8-EEF2-2D5D-B36A0582D4FA}"/>
              </a:ext>
            </a:extLst>
          </p:cNvPr>
          <p:cNvSpPr txBox="1"/>
          <p:nvPr/>
        </p:nvSpPr>
        <p:spPr>
          <a:xfrm>
            <a:off x="331904" y="1949000"/>
            <a:ext cx="5844539" cy="584775"/>
          </a:xfrm>
          <a:prstGeom prst="rect">
            <a:avLst/>
          </a:prstGeom>
          <a:noFill/>
        </p:spPr>
        <p:txBody>
          <a:bodyPr wrap="square" rtlCol="0">
            <a:spAutoFit/>
          </a:bodyPr>
          <a:lstStyle/>
          <a:p>
            <a:r>
              <a:rPr lang="ro-RO" sz="1600" b="1" dirty="0">
                <a:solidFill>
                  <a:srgbClr val="0070C0"/>
                </a:solidFill>
                <a:latin typeface="Aptos Display" panose="020B0004020202020204" pitchFamily="34" charset="0"/>
              </a:rPr>
              <a:t>Aplică norme de audit suficiente pentru a facilita prevenirea și descoperirea actelor de corupție? </a:t>
            </a:r>
            <a:r>
              <a:rPr lang="ro-RO" sz="1600" b="1" dirty="0">
                <a:solidFill>
                  <a:srgbClr val="C00000"/>
                </a:solidFill>
              </a:rPr>
              <a:t>(%)</a:t>
            </a:r>
            <a:endParaRPr lang="aa-ET" sz="1600" b="1" dirty="0">
              <a:solidFill>
                <a:srgbClr val="0070C0"/>
              </a:solidFill>
              <a:latin typeface="Aptos Display" panose="020B0004020202020204" pitchFamily="34" charset="0"/>
            </a:endParaRPr>
          </a:p>
        </p:txBody>
      </p:sp>
      <p:cxnSp>
        <p:nvCxnSpPr>
          <p:cNvPr id="20" name="Straight Connector 19">
            <a:extLst>
              <a:ext uri="{FF2B5EF4-FFF2-40B4-BE49-F238E27FC236}">
                <a16:creationId xmlns:a16="http://schemas.microsoft.com/office/drawing/2014/main" xmlns="" id="{29001719-3263-4240-BA88-3C3AF9FDD67D}"/>
              </a:ext>
            </a:extLst>
          </p:cNvPr>
          <p:cNvCxnSpPr/>
          <p:nvPr/>
        </p:nvCxnSpPr>
        <p:spPr>
          <a:xfrm>
            <a:off x="6176443" y="1788995"/>
            <a:ext cx="0" cy="4270299"/>
          </a:xfrm>
          <a:prstGeom prst="line">
            <a:avLst/>
          </a:prstGeom>
        </p:spPr>
        <p:style>
          <a:lnRef idx="2">
            <a:schemeClr val="accent1"/>
          </a:lnRef>
          <a:fillRef idx="0">
            <a:schemeClr val="accent1"/>
          </a:fillRef>
          <a:effectRef idx="1">
            <a:schemeClr val="accent1"/>
          </a:effectRef>
          <a:fontRef idx="minor">
            <a:schemeClr val="tx1"/>
          </a:fontRef>
        </p:style>
      </p:cxnSp>
      <p:sp>
        <p:nvSpPr>
          <p:cNvPr id="22" name="Rectangle 21">
            <a:extLst>
              <a:ext uri="{FF2B5EF4-FFF2-40B4-BE49-F238E27FC236}">
                <a16:creationId xmlns:a16="http://schemas.microsoft.com/office/drawing/2014/main" xmlns="" id="{5868995E-5984-3423-D42A-3F80D0B91250}"/>
              </a:ext>
            </a:extLst>
          </p:cNvPr>
          <p:cNvSpPr/>
          <p:nvPr/>
        </p:nvSpPr>
        <p:spPr>
          <a:xfrm>
            <a:off x="167157" y="175289"/>
            <a:ext cx="10422699"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200" b="1" dirty="0">
                <a:solidFill>
                  <a:schemeClr val="accent1"/>
                </a:solidFill>
                <a:effectLst/>
                <a:latin typeface="Aptos Display" panose="020B0004020202020204" pitchFamily="34" charset="0"/>
                <a:ea typeface="Arial" panose="020B0604020202020204" pitchFamily="34" charset="0"/>
              </a:rPr>
              <a:t> </a:t>
            </a:r>
            <a:r>
              <a:rPr lang="it-IT" sz="3200" b="1" dirty="0">
                <a:solidFill>
                  <a:schemeClr val="accent1"/>
                </a:solidFill>
                <a:effectLst/>
                <a:latin typeface="Aptos Display" panose="020B0004020202020204" pitchFamily="34" charset="0"/>
                <a:ea typeface="Arial" panose="020B0604020202020204" pitchFamily="34" charset="0"/>
              </a:rPr>
              <a:t>Politici de Etică și Anticorupție</a:t>
            </a:r>
            <a:r>
              <a:rPr lang="ro-RO" sz="3200" b="1" dirty="0">
                <a:solidFill>
                  <a:schemeClr val="accent1"/>
                </a:solidFill>
                <a:effectLst/>
                <a:latin typeface="Aptos Display" panose="020B0004020202020204" pitchFamily="34" charset="0"/>
                <a:ea typeface="Arial" panose="020B0604020202020204" pitchFamily="34" charset="0"/>
              </a:rPr>
              <a:t> în cadrul companiilor</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995438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33</a:t>
            </a:fld>
            <a:endParaRPr lang="aa-ET"/>
          </a:p>
        </p:txBody>
      </p:sp>
      <p:graphicFrame>
        <p:nvGraphicFramePr>
          <p:cNvPr id="4" name="Chart 3">
            <a:extLst>
              <a:ext uri="{FF2B5EF4-FFF2-40B4-BE49-F238E27FC236}">
                <a16:creationId xmlns:a16="http://schemas.microsoft.com/office/drawing/2014/main" xmlns="" id="{A3BB551E-70BA-7406-6090-C206A5043E8A}"/>
              </a:ext>
            </a:extLst>
          </p:cNvPr>
          <p:cNvGraphicFramePr>
            <a:graphicFrameLocks/>
          </p:cNvGraphicFramePr>
          <p:nvPr>
            <p:extLst>
              <p:ext uri="{D42A27DB-BD31-4B8C-83A1-F6EECF244321}">
                <p14:modId xmlns:p14="http://schemas.microsoft.com/office/powerpoint/2010/main" val="3868220238"/>
              </p:ext>
            </p:extLst>
          </p:nvPr>
        </p:nvGraphicFramePr>
        <p:xfrm>
          <a:off x="6346906" y="3618685"/>
          <a:ext cx="5568869" cy="13449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xmlns="" id="{E5C288A5-5B85-AC8E-A57D-A08E287D391B}"/>
              </a:ext>
            </a:extLst>
          </p:cNvPr>
          <p:cNvGraphicFramePr>
            <a:graphicFrameLocks/>
          </p:cNvGraphicFramePr>
          <p:nvPr>
            <p:extLst>
              <p:ext uri="{D42A27DB-BD31-4B8C-83A1-F6EECF244321}">
                <p14:modId xmlns:p14="http://schemas.microsoft.com/office/powerpoint/2010/main" val="4255683367"/>
              </p:ext>
            </p:extLst>
          </p:nvPr>
        </p:nvGraphicFramePr>
        <p:xfrm>
          <a:off x="6346906" y="2174339"/>
          <a:ext cx="5533448" cy="13449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xmlns="" id="{8AAB8ABF-2D2A-A65D-E4B6-7D8076C12C84}"/>
              </a:ext>
            </a:extLst>
          </p:cNvPr>
          <p:cNvGraphicFramePr>
            <a:graphicFrameLocks/>
          </p:cNvGraphicFramePr>
          <p:nvPr>
            <p:extLst>
              <p:ext uri="{D42A27DB-BD31-4B8C-83A1-F6EECF244321}">
                <p14:modId xmlns:p14="http://schemas.microsoft.com/office/powerpoint/2010/main" val="3996011640"/>
              </p:ext>
            </p:extLst>
          </p:nvPr>
        </p:nvGraphicFramePr>
        <p:xfrm>
          <a:off x="276225" y="3593051"/>
          <a:ext cx="5947293" cy="141351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 6">
            <a:extLst>
              <a:ext uri="{FF2B5EF4-FFF2-40B4-BE49-F238E27FC236}">
                <a16:creationId xmlns:a16="http://schemas.microsoft.com/office/drawing/2014/main" xmlns="" id="{6CFC8FCB-E497-3577-C4DB-0F9024C851BF}"/>
              </a:ext>
            </a:extLst>
          </p:cNvPr>
          <p:cNvGraphicFramePr>
            <a:graphicFrameLocks/>
          </p:cNvGraphicFramePr>
          <p:nvPr>
            <p:extLst>
              <p:ext uri="{D42A27DB-BD31-4B8C-83A1-F6EECF244321}">
                <p14:modId xmlns:p14="http://schemas.microsoft.com/office/powerpoint/2010/main" val="2173611450"/>
              </p:ext>
            </p:extLst>
          </p:nvPr>
        </p:nvGraphicFramePr>
        <p:xfrm>
          <a:off x="276225" y="2109245"/>
          <a:ext cx="5947293" cy="141351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8" name="Chart 7">
            <a:extLst>
              <a:ext uri="{FF2B5EF4-FFF2-40B4-BE49-F238E27FC236}">
                <a16:creationId xmlns:a16="http://schemas.microsoft.com/office/drawing/2014/main" xmlns="" id="{FFD646FC-C0E3-10F7-0F7E-A5A7A785B510}"/>
              </a:ext>
            </a:extLst>
          </p:cNvPr>
          <p:cNvGraphicFramePr>
            <a:graphicFrameLocks/>
          </p:cNvGraphicFramePr>
          <p:nvPr>
            <p:extLst>
              <p:ext uri="{D42A27DB-BD31-4B8C-83A1-F6EECF244321}">
                <p14:modId xmlns:p14="http://schemas.microsoft.com/office/powerpoint/2010/main" val="2687420429"/>
              </p:ext>
            </p:extLst>
          </p:nvPr>
        </p:nvGraphicFramePr>
        <p:xfrm>
          <a:off x="2526030" y="5440185"/>
          <a:ext cx="7800777" cy="1170253"/>
        </p:xfrm>
        <a:graphic>
          <a:graphicData uri="http://schemas.openxmlformats.org/drawingml/2006/chart">
            <c:chart xmlns:c="http://schemas.openxmlformats.org/drawingml/2006/chart" xmlns:r="http://schemas.openxmlformats.org/officeDocument/2006/relationships" r:id="rId7"/>
          </a:graphicData>
        </a:graphic>
      </p:graphicFrame>
      <p:sp>
        <p:nvSpPr>
          <p:cNvPr id="12" name="TextBox 11">
            <a:extLst>
              <a:ext uri="{FF2B5EF4-FFF2-40B4-BE49-F238E27FC236}">
                <a16:creationId xmlns:a16="http://schemas.microsoft.com/office/drawing/2014/main" xmlns="" id="{131940F7-CDDD-6688-DAB0-F690448CD88D}"/>
              </a:ext>
            </a:extLst>
          </p:cNvPr>
          <p:cNvSpPr txBox="1"/>
          <p:nvPr/>
        </p:nvSpPr>
        <p:spPr>
          <a:xfrm>
            <a:off x="276225" y="1178740"/>
            <a:ext cx="6135935" cy="400110"/>
          </a:xfrm>
          <a:prstGeom prst="rect">
            <a:avLst/>
          </a:prstGeom>
          <a:noFill/>
        </p:spPr>
        <p:txBody>
          <a:bodyPr wrap="square" rtlCol="0">
            <a:spAutoFit/>
          </a:bodyPr>
          <a:lstStyle/>
          <a:p>
            <a:r>
              <a:rPr lang="ro-RO" sz="2000" b="1" dirty="0">
                <a:solidFill>
                  <a:srgbClr val="C00000"/>
                </a:solidFill>
                <a:latin typeface="Aptos Display" panose="020B0004020202020204" pitchFamily="34" charset="0"/>
              </a:rPr>
              <a:t>Compania pe care o reprezentați:</a:t>
            </a:r>
            <a:endParaRPr lang="aa-ET" sz="2000" b="1" dirty="0">
              <a:solidFill>
                <a:schemeClr val="accent1"/>
              </a:solidFill>
              <a:latin typeface="Aptos Display" panose="020B0004020202020204" pitchFamily="34" charset="0"/>
            </a:endParaRPr>
          </a:p>
        </p:txBody>
      </p:sp>
      <p:sp>
        <p:nvSpPr>
          <p:cNvPr id="14" name="TextBox 13">
            <a:extLst>
              <a:ext uri="{FF2B5EF4-FFF2-40B4-BE49-F238E27FC236}">
                <a16:creationId xmlns:a16="http://schemas.microsoft.com/office/drawing/2014/main" xmlns="" id="{62C5C146-499E-22C7-4371-1DA3ED894DC5}"/>
              </a:ext>
            </a:extLst>
          </p:cNvPr>
          <p:cNvSpPr txBox="1"/>
          <p:nvPr/>
        </p:nvSpPr>
        <p:spPr>
          <a:xfrm>
            <a:off x="6346906" y="1454647"/>
            <a:ext cx="5844539" cy="523220"/>
          </a:xfrm>
          <a:prstGeom prst="rect">
            <a:avLst/>
          </a:prstGeom>
          <a:noFill/>
        </p:spPr>
        <p:txBody>
          <a:bodyPr wrap="square" rtlCol="0">
            <a:spAutoFit/>
          </a:bodyPr>
          <a:lstStyle/>
          <a:p>
            <a:r>
              <a:rPr lang="ro-RO" sz="1400" b="1" dirty="0">
                <a:solidFill>
                  <a:srgbClr val="0070C0"/>
                </a:solidFill>
                <a:latin typeface="Aptos Display" panose="020B0004020202020204" pitchFamily="34" charset="0"/>
              </a:rPr>
              <a:t>Face cunoscute propriile politici anticorupție potențialilor parteneri de afaceri și evaluează dacă aceștia au programe anticorupție eficiente? </a:t>
            </a:r>
            <a:r>
              <a:rPr lang="ro-RO" sz="1400" b="1" dirty="0">
                <a:solidFill>
                  <a:srgbClr val="C00000"/>
                </a:solidFill>
              </a:rPr>
              <a:t>(%)</a:t>
            </a:r>
            <a:endParaRPr lang="aa-ET" sz="1400" b="1" dirty="0">
              <a:solidFill>
                <a:srgbClr val="0070C0"/>
              </a:solidFill>
              <a:latin typeface="Aptos Display" panose="020B0004020202020204" pitchFamily="34" charset="0"/>
            </a:endParaRPr>
          </a:p>
        </p:txBody>
      </p:sp>
      <p:sp>
        <p:nvSpPr>
          <p:cNvPr id="16" name="TextBox 15">
            <a:extLst>
              <a:ext uri="{FF2B5EF4-FFF2-40B4-BE49-F238E27FC236}">
                <a16:creationId xmlns:a16="http://schemas.microsoft.com/office/drawing/2014/main" xmlns="" id="{65D79684-151B-B1FA-5E61-6FAE4CE06EC0}"/>
              </a:ext>
            </a:extLst>
          </p:cNvPr>
          <p:cNvSpPr txBox="1"/>
          <p:nvPr/>
        </p:nvSpPr>
        <p:spPr>
          <a:xfrm>
            <a:off x="276224" y="1522231"/>
            <a:ext cx="6092190" cy="523220"/>
          </a:xfrm>
          <a:prstGeom prst="rect">
            <a:avLst/>
          </a:prstGeom>
          <a:noFill/>
        </p:spPr>
        <p:txBody>
          <a:bodyPr wrap="square" rtlCol="0">
            <a:spAutoFit/>
          </a:bodyPr>
          <a:lstStyle/>
          <a:p>
            <a:r>
              <a:rPr lang="ro-RO" sz="1400" b="1" dirty="0">
                <a:solidFill>
                  <a:srgbClr val="0070C0"/>
                </a:solidFill>
                <a:latin typeface="Aptos Display" panose="020B0004020202020204" pitchFamily="34" charset="0"/>
              </a:rPr>
              <a:t>Este membră a unei asociații, care are în programul său ca prioritate lupta cu corupția? </a:t>
            </a:r>
            <a:r>
              <a:rPr lang="ro-RO" sz="1400" b="1" dirty="0">
                <a:solidFill>
                  <a:srgbClr val="C00000"/>
                </a:solidFill>
              </a:rPr>
              <a:t>(%)</a:t>
            </a:r>
            <a:endParaRPr lang="aa-ET" sz="1400" b="1" dirty="0">
              <a:solidFill>
                <a:srgbClr val="0070C0"/>
              </a:solidFill>
              <a:latin typeface="Aptos Display" panose="020B0004020202020204" pitchFamily="34" charset="0"/>
            </a:endParaRPr>
          </a:p>
        </p:txBody>
      </p:sp>
      <p:sp>
        <p:nvSpPr>
          <p:cNvPr id="18" name="TextBox 17">
            <a:extLst>
              <a:ext uri="{FF2B5EF4-FFF2-40B4-BE49-F238E27FC236}">
                <a16:creationId xmlns:a16="http://schemas.microsoft.com/office/drawing/2014/main" xmlns="" id="{B1DDF8FC-3E40-AD2E-0034-E7535915EE8E}"/>
              </a:ext>
            </a:extLst>
          </p:cNvPr>
          <p:cNvSpPr txBox="1"/>
          <p:nvPr/>
        </p:nvSpPr>
        <p:spPr>
          <a:xfrm>
            <a:off x="2526030" y="5177885"/>
            <a:ext cx="8827770" cy="307777"/>
          </a:xfrm>
          <a:prstGeom prst="rect">
            <a:avLst/>
          </a:prstGeom>
          <a:noFill/>
        </p:spPr>
        <p:txBody>
          <a:bodyPr wrap="square" rtlCol="0">
            <a:spAutoFit/>
          </a:bodyPr>
          <a:lstStyle/>
          <a:p>
            <a:r>
              <a:rPr lang="ro-RO" sz="1400" b="1" dirty="0">
                <a:solidFill>
                  <a:srgbClr val="0070C0"/>
                </a:solidFill>
                <a:latin typeface="Aptos Display" panose="020B0004020202020204" pitchFamily="34" charset="0"/>
              </a:rPr>
              <a:t>Are mecanisme interne prin care angajaţii pot sesiza actele ilegale cu respectarea confidențialității? </a:t>
            </a:r>
            <a:r>
              <a:rPr lang="ro-RO" sz="1400" b="1" dirty="0">
                <a:solidFill>
                  <a:srgbClr val="C00000"/>
                </a:solidFill>
              </a:rPr>
              <a:t>(%)</a:t>
            </a:r>
            <a:endParaRPr lang="aa-ET" sz="1400" b="1" dirty="0">
              <a:solidFill>
                <a:srgbClr val="0070C0"/>
              </a:solidFill>
              <a:latin typeface="Aptos Display" panose="020B0004020202020204" pitchFamily="34" charset="0"/>
            </a:endParaRPr>
          </a:p>
        </p:txBody>
      </p:sp>
      <p:cxnSp>
        <p:nvCxnSpPr>
          <p:cNvPr id="21" name="Straight Connector 20">
            <a:extLst>
              <a:ext uri="{FF2B5EF4-FFF2-40B4-BE49-F238E27FC236}">
                <a16:creationId xmlns:a16="http://schemas.microsoft.com/office/drawing/2014/main" xmlns="" id="{065DFF63-95C8-92AC-C835-E0EBA0B2E6B1}"/>
              </a:ext>
            </a:extLst>
          </p:cNvPr>
          <p:cNvCxnSpPr/>
          <p:nvPr/>
        </p:nvCxnSpPr>
        <p:spPr>
          <a:xfrm>
            <a:off x="6279504" y="1446251"/>
            <a:ext cx="0" cy="3675991"/>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xmlns="" id="{7E5A2CA8-4D9E-9C90-A28C-56CC846C68B8}"/>
              </a:ext>
            </a:extLst>
          </p:cNvPr>
          <p:cNvCxnSpPr/>
          <p:nvPr/>
        </p:nvCxnSpPr>
        <p:spPr>
          <a:xfrm>
            <a:off x="276225" y="5132408"/>
            <a:ext cx="11915220" cy="0"/>
          </a:xfrm>
          <a:prstGeom prst="line">
            <a:avLst/>
          </a:prstGeom>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xmlns="" id="{2891FDD5-BB50-FAC7-54C8-027D5626BBDC}"/>
              </a:ext>
            </a:extLst>
          </p:cNvPr>
          <p:cNvSpPr/>
          <p:nvPr/>
        </p:nvSpPr>
        <p:spPr>
          <a:xfrm>
            <a:off x="167157" y="175289"/>
            <a:ext cx="10422699"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200" b="1" dirty="0">
                <a:solidFill>
                  <a:schemeClr val="accent1"/>
                </a:solidFill>
                <a:effectLst/>
                <a:latin typeface="Aptos Display" panose="020B0004020202020204" pitchFamily="34" charset="0"/>
                <a:ea typeface="Arial" panose="020B0604020202020204" pitchFamily="34" charset="0"/>
              </a:rPr>
              <a:t> </a:t>
            </a:r>
            <a:r>
              <a:rPr lang="it-IT" sz="3200" b="1" dirty="0">
                <a:solidFill>
                  <a:schemeClr val="accent1"/>
                </a:solidFill>
                <a:effectLst/>
                <a:latin typeface="Aptos Display" panose="020B0004020202020204" pitchFamily="34" charset="0"/>
                <a:ea typeface="Arial" panose="020B0604020202020204" pitchFamily="34" charset="0"/>
              </a:rPr>
              <a:t>Politici de Etică și Anticorupție</a:t>
            </a:r>
            <a:r>
              <a:rPr lang="ro-RO" sz="3200" b="1" dirty="0">
                <a:solidFill>
                  <a:schemeClr val="accent1"/>
                </a:solidFill>
                <a:effectLst/>
                <a:latin typeface="Aptos Display" panose="020B0004020202020204" pitchFamily="34" charset="0"/>
                <a:ea typeface="Arial" panose="020B0604020202020204" pitchFamily="34" charset="0"/>
              </a:rPr>
              <a:t> în cadrul companiilor</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40480607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34</a:t>
            </a:fld>
            <a:endParaRPr lang="aa-ET"/>
          </a:p>
        </p:txBody>
      </p:sp>
      <p:graphicFrame>
        <p:nvGraphicFramePr>
          <p:cNvPr id="4" name="Chart 3">
            <a:extLst>
              <a:ext uri="{FF2B5EF4-FFF2-40B4-BE49-F238E27FC236}">
                <a16:creationId xmlns:a16="http://schemas.microsoft.com/office/drawing/2014/main" xmlns="" id="{805A4830-35AD-922C-3988-22B9AC6F836B}"/>
              </a:ext>
            </a:extLst>
          </p:cNvPr>
          <p:cNvGraphicFramePr>
            <a:graphicFrameLocks/>
          </p:cNvGraphicFramePr>
          <p:nvPr>
            <p:extLst>
              <p:ext uri="{D42A27DB-BD31-4B8C-83A1-F6EECF244321}">
                <p14:modId xmlns:p14="http://schemas.microsoft.com/office/powerpoint/2010/main" val="3564301376"/>
              </p:ext>
            </p:extLst>
          </p:nvPr>
        </p:nvGraphicFramePr>
        <p:xfrm>
          <a:off x="323849" y="1847850"/>
          <a:ext cx="11096820" cy="435292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xmlns="" id="{7BCFF2CC-2B39-95A2-1D5F-A3575C627812}"/>
              </a:ext>
            </a:extLst>
          </p:cNvPr>
          <p:cNvSpPr txBox="1"/>
          <p:nvPr/>
        </p:nvSpPr>
        <p:spPr>
          <a:xfrm>
            <a:off x="255269" y="1377640"/>
            <a:ext cx="11296029" cy="369332"/>
          </a:xfrm>
          <a:prstGeom prst="rect">
            <a:avLst/>
          </a:prstGeom>
          <a:noFill/>
        </p:spPr>
        <p:txBody>
          <a:bodyPr wrap="square" rtlCol="0">
            <a:spAutoFit/>
          </a:bodyPr>
          <a:lstStyle/>
          <a:p>
            <a:r>
              <a:rPr lang="ro-RO" b="1" dirty="0">
                <a:solidFill>
                  <a:srgbClr val="C00000"/>
                </a:solidFill>
                <a:latin typeface="Aptos Display" panose="020B0004020202020204" pitchFamily="34" charset="0"/>
              </a:rPr>
              <a:t>Cine ar trebui să monitorizeze implementarea normelor și procedurilor anticorupţie din organizaţia dvs.? </a:t>
            </a:r>
            <a:r>
              <a:rPr lang="ro-RO" b="1" dirty="0">
                <a:solidFill>
                  <a:srgbClr val="C00000"/>
                </a:solidFill>
              </a:rPr>
              <a:t>(%)</a:t>
            </a:r>
            <a:endParaRPr lang="aa-ET" b="1" dirty="0">
              <a:solidFill>
                <a:schemeClr val="accent1"/>
              </a:solidFill>
              <a:latin typeface="Aptos Display" panose="020B0004020202020204" pitchFamily="34" charset="0"/>
            </a:endParaRPr>
          </a:p>
        </p:txBody>
      </p:sp>
      <p:sp>
        <p:nvSpPr>
          <p:cNvPr id="7" name="Rectangle 6">
            <a:extLst>
              <a:ext uri="{FF2B5EF4-FFF2-40B4-BE49-F238E27FC236}">
                <a16:creationId xmlns:a16="http://schemas.microsoft.com/office/drawing/2014/main" xmlns="" id="{28A92D83-3DA1-8B15-6766-3088E68F51C4}"/>
              </a:ext>
            </a:extLst>
          </p:cNvPr>
          <p:cNvSpPr/>
          <p:nvPr/>
        </p:nvSpPr>
        <p:spPr>
          <a:xfrm>
            <a:off x="167157" y="175289"/>
            <a:ext cx="10422699"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200" b="1" dirty="0">
                <a:solidFill>
                  <a:schemeClr val="accent1"/>
                </a:solidFill>
                <a:effectLst/>
                <a:latin typeface="Aptos Display" panose="020B0004020202020204" pitchFamily="34" charset="0"/>
                <a:ea typeface="Arial" panose="020B0604020202020204" pitchFamily="34" charset="0"/>
              </a:rPr>
              <a:t> </a:t>
            </a:r>
            <a:r>
              <a:rPr lang="it-IT" sz="3200" b="1" dirty="0">
                <a:solidFill>
                  <a:schemeClr val="accent1"/>
                </a:solidFill>
                <a:effectLst/>
                <a:latin typeface="Aptos Display" panose="020B0004020202020204" pitchFamily="34" charset="0"/>
                <a:ea typeface="Arial" panose="020B0604020202020204" pitchFamily="34" charset="0"/>
              </a:rPr>
              <a:t>Politici de Etică și Anticorupție</a:t>
            </a:r>
            <a:r>
              <a:rPr lang="ro-RO" sz="3200" b="1" dirty="0">
                <a:solidFill>
                  <a:schemeClr val="accent1"/>
                </a:solidFill>
                <a:effectLst/>
                <a:latin typeface="Aptos Display" panose="020B0004020202020204" pitchFamily="34" charset="0"/>
                <a:ea typeface="Arial" panose="020B0604020202020204" pitchFamily="34" charset="0"/>
              </a:rPr>
              <a:t> în cadrul companiilor</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37579817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35</a:t>
            </a:fld>
            <a:endParaRPr lang="aa-ET"/>
          </a:p>
        </p:txBody>
      </p:sp>
      <p:sp>
        <p:nvSpPr>
          <p:cNvPr id="11" name="TextBox 10">
            <a:extLst>
              <a:ext uri="{FF2B5EF4-FFF2-40B4-BE49-F238E27FC236}">
                <a16:creationId xmlns:a16="http://schemas.microsoft.com/office/drawing/2014/main" xmlns="" id="{985D694B-4E07-B3B6-7B94-6CC1E486BD3F}"/>
              </a:ext>
            </a:extLst>
          </p:cNvPr>
          <p:cNvSpPr txBox="1"/>
          <p:nvPr/>
        </p:nvSpPr>
        <p:spPr>
          <a:xfrm>
            <a:off x="383103" y="1519052"/>
            <a:ext cx="10683003" cy="400110"/>
          </a:xfrm>
          <a:prstGeom prst="rect">
            <a:avLst/>
          </a:prstGeom>
          <a:noFill/>
        </p:spPr>
        <p:txBody>
          <a:bodyPr wrap="square" rtlCol="0">
            <a:spAutoFit/>
          </a:bodyPr>
          <a:lstStyle/>
          <a:p>
            <a:r>
              <a:rPr lang="ro-RO" sz="2000" b="1" dirty="0">
                <a:solidFill>
                  <a:srgbClr val="C00000"/>
                </a:solidFill>
                <a:latin typeface="Aptos Display" panose="020B0004020202020204" pitchFamily="34" charset="0"/>
              </a:rPr>
              <a:t>Credeți că existența unor norme și proceduri anticorupție ar fi </a:t>
            </a:r>
            <a:r>
              <a:rPr lang="ro-RO" sz="2000" b="1" dirty="0">
                <a:solidFill>
                  <a:srgbClr val="0F9ED5"/>
                </a:solidFill>
                <a:latin typeface="Aptos Display" panose="020B0004020202020204" pitchFamily="34" charset="0"/>
              </a:rPr>
              <a:t>utile</a:t>
            </a:r>
            <a:r>
              <a:rPr lang="ro-RO" sz="2000" b="1" dirty="0">
                <a:solidFill>
                  <a:srgbClr val="C00000"/>
                </a:solidFill>
                <a:latin typeface="Aptos Display" panose="020B0004020202020204" pitchFamily="34" charset="0"/>
              </a:rPr>
              <a:t> pentru sectorul privat? </a:t>
            </a:r>
            <a:r>
              <a:rPr lang="ro-RO" sz="2000" b="1" dirty="0">
                <a:solidFill>
                  <a:srgbClr val="C00000"/>
                </a:solidFill>
              </a:rPr>
              <a:t>(%)</a:t>
            </a:r>
            <a:endParaRPr lang="aa-ET" sz="2000" b="1" dirty="0">
              <a:solidFill>
                <a:schemeClr val="accent1"/>
              </a:solidFill>
              <a:latin typeface="Aptos Display" panose="020B0004020202020204" pitchFamily="34" charset="0"/>
            </a:endParaRPr>
          </a:p>
        </p:txBody>
      </p:sp>
      <p:graphicFrame>
        <p:nvGraphicFramePr>
          <p:cNvPr id="7" name="Chart 6">
            <a:extLst>
              <a:ext uri="{FF2B5EF4-FFF2-40B4-BE49-F238E27FC236}">
                <a16:creationId xmlns:a16="http://schemas.microsoft.com/office/drawing/2014/main" xmlns="" id="{BAB86E0E-1AFC-B73A-93F5-D50F5C07CF3C}"/>
              </a:ext>
            </a:extLst>
          </p:cNvPr>
          <p:cNvGraphicFramePr>
            <a:graphicFrameLocks/>
          </p:cNvGraphicFramePr>
          <p:nvPr>
            <p:extLst>
              <p:ext uri="{D42A27DB-BD31-4B8C-83A1-F6EECF244321}">
                <p14:modId xmlns:p14="http://schemas.microsoft.com/office/powerpoint/2010/main" val="1084733054"/>
              </p:ext>
            </p:extLst>
          </p:nvPr>
        </p:nvGraphicFramePr>
        <p:xfrm>
          <a:off x="6221629" y="2379305"/>
          <a:ext cx="5056803" cy="40681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xmlns="" id="{E0974F8F-A59D-E9EB-9D9B-62E30C35EF40}"/>
              </a:ext>
            </a:extLst>
          </p:cNvPr>
          <p:cNvGraphicFramePr>
            <a:graphicFrameLocks/>
          </p:cNvGraphicFramePr>
          <p:nvPr>
            <p:extLst>
              <p:ext uri="{D42A27DB-BD31-4B8C-83A1-F6EECF244321}">
                <p14:modId xmlns:p14="http://schemas.microsoft.com/office/powerpoint/2010/main" val="2913147269"/>
              </p:ext>
            </p:extLst>
          </p:nvPr>
        </p:nvGraphicFramePr>
        <p:xfrm>
          <a:off x="188929" y="2297535"/>
          <a:ext cx="5781443" cy="4068146"/>
        </p:xfrm>
        <a:graphic>
          <a:graphicData uri="http://schemas.openxmlformats.org/drawingml/2006/chart">
            <c:chart xmlns:c="http://schemas.openxmlformats.org/drawingml/2006/chart" xmlns:r="http://schemas.openxmlformats.org/officeDocument/2006/relationships" r:id="rId4"/>
          </a:graphicData>
        </a:graphic>
      </p:graphicFrame>
      <p:cxnSp>
        <p:nvCxnSpPr>
          <p:cNvPr id="15" name="Straight Connector 14">
            <a:extLst>
              <a:ext uri="{FF2B5EF4-FFF2-40B4-BE49-F238E27FC236}">
                <a16:creationId xmlns:a16="http://schemas.microsoft.com/office/drawing/2014/main" xmlns="" id="{3F2533B6-2E51-4AB2-D444-B69F75748327}"/>
              </a:ext>
            </a:extLst>
          </p:cNvPr>
          <p:cNvCxnSpPr/>
          <p:nvPr/>
        </p:nvCxnSpPr>
        <p:spPr>
          <a:xfrm>
            <a:off x="5728996" y="2192694"/>
            <a:ext cx="0" cy="4254758"/>
          </a:xfrm>
          <a:prstGeom prst="line">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Rectangle 15">
            <a:extLst>
              <a:ext uri="{FF2B5EF4-FFF2-40B4-BE49-F238E27FC236}">
                <a16:creationId xmlns:a16="http://schemas.microsoft.com/office/drawing/2014/main" xmlns="" id="{E916F0B7-0EA9-B342-6FEA-805F1C5CCD6F}"/>
              </a:ext>
            </a:extLst>
          </p:cNvPr>
          <p:cNvSpPr/>
          <p:nvPr/>
        </p:nvSpPr>
        <p:spPr>
          <a:xfrm>
            <a:off x="167157" y="175289"/>
            <a:ext cx="10422699"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200" b="1" dirty="0">
                <a:solidFill>
                  <a:schemeClr val="accent1"/>
                </a:solidFill>
                <a:effectLst/>
                <a:latin typeface="Aptos Display" panose="020B0004020202020204" pitchFamily="34" charset="0"/>
                <a:ea typeface="Arial" panose="020B0604020202020204" pitchFamily="34" charset="0"/>
              </a:rPr>
              <a:t> </a:t>
            </a:r>
            <a:r>
              <a:rPr lang="it-IT" sz="3200" b="1" dirty="0">
                <a:solidFill>
                  <a:schemeClr val="accent1"/>
                </a:solidFill>
                <a:effectLst/>
                <a:latin typeface="Aptos Display" panose="020B0004020202020204" pitchFamily="34" charset="0"/>
                <a:ea typeface="Arial" panose="020B0604020202020204" pitchFamily="34" charset="0"/>
              </a:rPr>
              <a:t>Politici de Etică și Anticorupție</a:t>
            </a:r>
            <a:r>
              <a:rPr lang="ro-RO" sz="3200" b="1" dirty="0">
                <a:solidFill>
                  <a:schemeClr val="accent1"/>
                </a:solidFill>
                <a:effectLst/>
                <a:latin typeface="Aptos Display" panose="020B0004020202020204" pitchFamily="34" charset="0"/>
                <a:ea typeface="Arial" panose="020B0604020202020204" pitchFamily="34" charset="0"/>
              </a:rPr>
              <a:t> în cadrul companiilor</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18678126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36</a:t>
            </a:fld>
            <a:endParaRPr lang="aa-ET"/>
          </a:p>
        </p:txBody>
      </p:sp>
      <p:graphicFrame>
        <p:nvGraphicFramePr>
          <p:cNvPr id="4" name="Chart 3">
            <a:extLst>
              <a:ext uri="{FF2B5EF4-FFF2-40B4-BE49-F238E27FC236}">
                <a16:creationId xmlns:a16="http://schemas.microsoft.com/office/drawing/2014/main" xmlns="" id="{81B3F570-77BA-4E24-E1E5-2706BC1B1BBC}"/>
              </a:ext>
            </a:extLst>
          </p:cNvPr>
          <p:cNvGraphicFramePr>
            <a:graphicFrameLocks/>
          </p:cNvGraphicFramePr>
          <p:nvPr>
            <p:extLst>
              <p:ext uri="{D42A27DB-BD31-4B8C-83A1-F6EECF244321}">
                <p14:modId xmlns:p14="http://schemas.microsoft.com/office/powerpoint/2010/main" val="622591138"/>
              </p:ext>
            </p:extLst>
          </p:nvPr>
        </p:nvGraphicFramePr>
        <p:xfrm>
          <a:off x="6108853" y="4387720"/>
          <a:ext cx="5736818" cy="143637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xmlns="" id="{CEEB83B7-306E-6D18-9796-27E121C6118B}"/>
              </a:ext>
            </a:extLst>
          </p:cNvPr>
          <p:cNvGraphicFramePr>
            <a:graphicFrameLocks/>
          </p:cNvGraphicFramePr>
          <p:nvPr>
            <p:extLst>
              <p:ext uri="{D42A27DB-BD31-4B8C-83A1-F6EECF244321}">
                <p14:modId xmlns:p14="http://schemas.microsoft.com/office/powerpoint/2010/main" val="158167529"/>
              </p:ext>
            </p:extLst>
          </p:nvPr>
        </p:nvGraphicFramePr>
        <p:xfrm>
          <a:off x="6096000" y="2596319"/>
          <a:ext cx="5636895" cy="143637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xmlns="" id="{D6A8A67F-D7F6-EDFA-B2EA-4F93735E6F08}"/>
              </a:ext>
            </a:extLst>
          </p:cNvPr>
          <p:cNvGraphicFramePr>
            <a:graphicFrameLocks/>
          </p:cNvGraphicFramePr>
          <p:nvPr>
            <p:extLst>
              <p:ext uri="{D42A27DB-BD31-4B8C-83A1-F6EECF244321}">
                <p14:modId xmlns:p14="http://schemas.microsoft.com/office/powerpoint/2010/main" val="1737270184"/>
              </p:ext>
            </p:extLst>
          </p:nvPr>
        </p:nvGraphicFramePr>
        <p:xfrm>
          <a:off x="297180" y="4400550"/>
          <a:ext cx="5624041" cy="143637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 6">
            <a:extLst>
              <a:ext uri="{FF2B5EF4-FFF2-40B4-BE49-F238E27FC236}">
                <a16:creationId xmlns:a16="http://schemas.microsoft.com/office/drawing/2014/main" xmlns="" id="{A8B29DFD-F9D9-7F47-4B3F-83E9A620692D}"/>
              </a:ext>
            </a:extLst>
          </p:cNvPr>
          <p:cNvGraphicFramePr>
            <a:graphicFrameLocks/>
          </p:cNvGraphicFramePr>
          <p:nvPr>
            <p:extLst>
              <p:ext uri="{D42A27DB-BD31-4B8C-83A1-F6EECF244321}">
                <p14:modId xmlns:p14="http://schemas.microsoft.com/office/powerpoint/2010/main" val="2101357129"/>
              </p:ext>
            </p:extLst>
          </p:nvPr>
        </p:nvGraphicFramePr>
        <p:xfrm>
          <a:off x="297179" y="2604911"/>
          <a:ext cx="5587746" cy="1430254"/>
        </p:xfrm>
        <a:graphic>
          <a:graphicData uri="http://schemas.openxmlformats.org/drawingml/2006/chart">
            <c:chart xmlns:c="http://schemas.openxmlformats.org/drawingml/2006/chart" xmlns:r="http://schemas.openxmlformats.org/officeDocument/2006/relationships" r:id="rId6"/>
          </a:graphicData>
        </a:graphic>
      </p:graphicFrame>
      <p:sp>
        <p:nvSpPr>
          <p:cNvPr id="8" name="TextBox 7">
            <a:extLst>
              <a:ext uri="{FF2B5EF4-FFF2-40B4-BE49-F238E27FC236}">
                <a16:creationId xmlns:a16="http://schemas.microsoft.com/office/drawing/2014/main" xmlns="" id="{45CCFDCF-D1EC-DFB1-E25E-435B9FFCE17D}"/>
              </a:ext>
            </a:extLst>
          </p:cNvPr>
          <p:cNvSpPr txBox="1"/>
          <p:nvPr/>
        </p:nvSpPr>
        <p:spPr>
          <a:xfrm>
            <a:off x="186207" y="1190955"/>
            <a:ext cx="6135935" cy="400110"/>
          </a:xfrm>
          <a:prstGeom prst="rect">
            <a:avLst/>
          </a:prstGeom>
          <a:noFill/>
        </p:spPr>
        <p:txBody>
          <a:bodyPr wrap="square" rtlCol="0">
            <a:spAutoFit/>
          </a:bodyPr>
          <a:lstStyle/>
          <a:p>
            <a:r>
              <a:rPr lang="ro-RO" sz="2000" b="1" dirty="0">
                <a:solidFill>
                  <a:srgbClr val="C00000"/>
                </a:solidFill>
                <a:latin typeface="Aptos Display" panose="020B0004020202020204" pitchFamily="34" charset="0"/>
              </a:rPr>
              <a:t> În cadrul companiei pe care o reprezentaţi:</a:t>
            </a:r>
            <a:endParaRPr lang="aa-ET" sz="2000" b="1" dirty="0">
              <a:solidFill>
                <a:schemeClr val="accent1"/>
              </a:solidFill>
              <a:latin typeface="Aptos Display" panose="020B0004020202020204" pitchFamily="34" charset="0"/>
            </a:endParaRPr>
          </a:p>
        </p:txBody>
      </p:sp>
      <p:sp>
        <p:nvSpPr>
          <p:cNvPr id="10" name="TextBox 9">
            <a:extLst>
              <a:ext uri="{FF2B5EF4-FFF2-40B4-BE49-F238E27FC236}">
                <a16:creationId xmlns:a16="http://schemas.microsoft.com/office/drawing/2014/main" xmlns="" id="{1B350053-BCC3-8833-6EC3-322ECBBD00C9}"/>
              </a:ext>
            </a:extLst>
          </p:cNvPr>
          <p:cNvSpPr txBox="1"/>
          <p:nvPr/>
        </p:nvSpPr>
        <p:spPr>
          <a:xfrm>
            <a:off x="6108853" y="1745414"/>
            <a:ext cx="5624042" cy="584775"/>
          </a:xfrm>
          <a:prstGeom prst="rect">
            <a:avLst/>
          </a:prstGeom>
          <a:noFill/>
        </p:spPr>
        <p:txBody>
          <a:bodyPr wrap="square" rtlCol="0">
            <a:spAutoFit/>
          </a:bodyPr>
          <a:lstStyle/>
          <a:p>
            <a:r>
              <a:rPr lang="ro-RO" sz="1600" b="1" dirty="0">
                <a:solidFill>
                  <a:srgbClr val="0070C0"/>
                </a:solidFill>
                <a:latin typeface="Aptos Display" panose="020B0004020202020204" pitchFamily="34" charset="0"/>
              </a:rPr>
              <a:t>A avut loc în ultimul an (2016/2023) cel puţin un curs pentru angajaţi sau manageri privind lupta anticorupţie? </a:t>
            </a:r>
            <a:r>
              <a:rPr lang="ro-RO" sz="1600" b="1" dirty="0">
                <a:solidFill>
                  <a:srgbClr val="C00000"/>
                </a:solidFill>
              </a:rPr>
              <a:t>(%)</a:t>
            </a:r>
            <a:endParaRPr lang="aa-ET" sz="1600" b="1" dirty="0">
              <a:solidFill>
                <a:srgbClr val="0070C0"/>
              </a:solidFill>
              <a:latin typeface="Aptos Display" panose="020B0004020202020204" pitchFamily="34" charset="0"/>
            </a:endParaRPr>
          </a:p>
        </p:txBody>
      </p:sp>
      <p:sp>
        <p:nvSpPr>
          <p:cNvPr id="12" name="TextBox 11">
            <a:extLst>
              <a:ext uri="{FF2B5EF4-FFF2-40B4-BE49-F238E27FC236}">
                <a16:creationId xmlns:a16="http://schemas.microsoft.com/office/drawing/2014/main" xmlns="" id="{33DA6731-0669-8EF8-3910-36F21D63779A}"/>
              </a:ext>
            </a:extLst>
          </p:cNvPr>
          <p:cNvSpPr txBox="1"/>
          <p:nvPr/>
        </p:nvSpPr>
        <p:spPr>
          <a:xfrm>
            <a:off x="297179" y="1753032"/>
            <a:ext cx="5624042" cy="584775"/>
          </a:xfrm>
          <a:prstGeom prst="rect">
            <a:avLst/>
          </a:prstGeom>
          <a:noFill/>
        </p:spPr>
        <p:txBody>
          <a:bodyPr wrap="square" rtlCol="0">
            <a:spAutoFit/>
          </a:bodyPr>
          <a:lstStyle/>
          <a:p>
            <a:r>
              <a:rPr lang="ro-RO" sz="1600" b="1" dirty="0">
                <a:solidFill>
                  <a:srgbClr val="0070C0"/>
                </a:solidFill>
                <a:latin typeface="Aptos Display" panose="020B0004020202020204" pitchFamily="34" charset="0"/>
              </a:rPr>
              <a:t>Membrii echipei dvs. sunt interesați să participe la cursuri, seminare și conferinţe privind lupta anticorupţie? </a:t>
            </a:r>
            <a:r>
              <a:rPr lang="ro-RO" sz="1600" b="1" dirty="0">
                <a:solidFill>
                  <a:srgbClr val="C00000"/>
                </a:solidFill>
              </a:rPr>
              <a:t>(%)</a:t>
            </a:r>
            <a:endParaRPr lang="aa-ET" sz="1600" b="1" dirty="0">
              <a:solidFill>
                <a:srgbClr val="0070C0"/>
              </a:solidFill>
              <a:latin typeface="Aptos Display" panose="020B0004020202020204" pitchFamily="34" charset="0"/>
            </a:endParaRPr>
          </a:p>
        </p:txBody>
      </p:sp>
      <p:cxnSp>
        <p:nvCxnSpPr>
          <p:cNvPr id="15" name="Straight Connector 14">
            <a:extLst>
              <a:ext uri="{FF2B5EF4-FFF2-40B4-BE49-F238E27FC236}">
                <a16:creationId xmlns:a16="http://schemas.microsoft.com/office/drawing/2014/main" xmlns="" id="{922FCFA8-CEDE-F76C-B1FA-3C60FBA73FEC}"/>
              </a:ext>
            </a:extLst>
          </p:cNvPr>
          <p:cNvCxnSpPr/>
          <p:nvPr/>
        </p:nvCxnSpPr>
        <p:spPr>
          <a:xfrm>
            <a:off x="5958545" y="1591065"/>
            <a:ext cx="0" cy="4847057"/>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5">
            <a:extLst>
              <a:ext uri="{FF2B5EF4-FFF2-40B4-BE49-F238E27FC236}">
                <a16:creationId xmlns:a16="http://schemas.microsoft.com/office/drawing/2014/main" xmlns="" id="{4D4B7798-D0F3-9EA3-7961-3833BA3C271F}"/>
              </a:ext>
            </a:extLst>
          </p:cNvPr>
          <p:cNvSpPr/>
          <p:nvPr/>
        </p:nvSpPr>
        <p:spPr>
          <a:xfrm>
            <a:off x="167157" y="175289"/>
            <a:ext cx="10422699"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200" b="1" dirty="0">
                <a:solidFill>
                  <a:schemeClr val="accent1"/>
                </a:solidFill>
                <a:effectLst/>
                <a:latin typeface="Aptos Display" panose="020B0004020202020204" pitchFamily="34" charset="0"/>
                <a:ea typeface="Arial" panose="020B0604020202020204" pitchFamily="34" charset="0"/>
              </a:rPr>
              <a:t> </a:t>
            </a:r>
            <a:r>
              <a:rPr lang="it-IT" sz="3200" b="1" dirty="0">
                <a:solidFill>
                  <a:schemeClr val="accent1"/>
                </a:solidFill>
                <a:effectLst/>
                <a:latin typeface="Aptos Display" panose="020B0004020202020204" pitchFamily="34" charset="0"/>
                <a:ea typeface="Arial" panose="020B0604020202020204" pitchFamily="34" charset="0"/>
              </a:rPr>
              <a:t>Politici de Etică și Anticorupție</a:t>
            </a:r>
            <a:r>
              <a:rPr lang="ro-RO" sz="3200" b="1" dirty="0">
                <a:solidFill>
                  <a:schemeClr val="accent1"/>
                </a:solidFill>
                <a:effectLst/>
                <a:latin typeface="Aptos Display" panose="020B0004020202020204" pitchFamily="34" charset="0"/>
                <a:ea typeface="Arial" panose="020B0604020202020204" pitchFamily="34" charset="0"/>
              </a:rPr>
              <a:t> în cadrul companiilor</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2384984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37</a:t>
            </a:fld>
            <a:endParaRPr lang="aa-ET" dirty="0"/>
          </a:p>
        </p:txBody>
      </p:sp>
      <p:sp>
        <p:nvSpPr>
          <p:cNvPr id="14" name="TextBox 13">
            <a:extLst>
              <a:ext uri="{FF2B5EF4-FFF2-40B4-BE49-F238E27FC236}">
                <a16:creationId xmlns:a16="http://schemas.microsoft.com/office/drawing/2014/main" xmlns="" id="{6835BBFE-3E68-35DA-D258-25C2E412A52F}"/>
              </a:ext>
            </a:extLst>
          </p:cNvPr>
          <p:cNvSpPr txBox="1"/>
          <p:nvPr/>
        </p:nvSpPr>
        <p:spPr>
          <a:xfrm>
            <a:off x="332788" y="1372487"/>
            <a:ext cx="11526424" cy="400110"/>
          </a:xfrm>
          <a:prstGeom prst="rect">
            <a:avLst/>
          </a:prstGeom>
          <a:noFill/>
        </p:spPr>
        <p:txBody>
          <a:bodyPr wrap="square" rtlCol="0">
            <a:spAutoFit/>
          </a:bodyPr>
          <a:lstStyle/>
          <a:p>
            <a:r>
              <a:rPr lang="ro-RO" sz="2000" b="1" dirty="0">
                <a:solidFill>
                  <a:srgbClr val="0070C0"/>
                </a:solidFill>
                <a:latin typeface="Aptos Display" panose="020B0004020202020204" pitchFamily="34" charset="0"/>
              </a:rPr>
              <a:t>Compania s-a alăturat şi participă la iniţiativele anticorupţie colective sau la nivel sectorial? </a:t>
            </a:r>
            <a:r>
              <a:rPr lang="ro-RO" sz="2000" b="1" dirty="0">
                <a:solidFill>
                  <a:srgbClr val="C00000"/>
                </a:solidFill>
              </a:rPr>
              <a:t>(%)</a:t>
            </a:r>
            <a:endParaRPr lang="aa-ET" sz="2000" b="1" dirty="0">
              <a:solidFill>
                <a:srgbClr val="0070C0"/>
              </a:solidFill>
              <a:latin typeface="Aptos Display" panose="020B0004020202020204" pitchFamily="34" charset="0"/>
            </a:endParaRPr>
          </a:p>
        </p:txBody>
      </p:sp>
      <p:graphicFrame>
        <p:nvGraphicFramePr>
          <p:cNvPr id="7" name="Chart 6">
            <a:extLst>
              <a:ext uri="{FF2B5EF4-FFF2-40B4-BE49-F238E27FC236}">
                <a16:creationId xmlns:a16="http://schemas.microsoft.com/office/drawing/2014/main" xmlns="" id="{ACD169DD-E568-7CC5-7509-5128F36507B7}"/>
              </a:ext>
            </a:extLst>
          </p:cNvPr>
          <p:cNvGraphicFramePr>
            <a:graphicFrameLocks/>
          </p:cNvGraphicFramePr>
          <p:nvPr>
            <p:extLst>
              <p:ext uri="{D42A27DB-BD31-4B8C-83A1-F6EECF244321}">
                <p14:modId xmlns:p14="http://schemas.microsoft.com/office/powerpoint/2010/main" val="3884986566"/>
              </p:ext>
            </p:extLst>
          </p:nvPr>
        </p:nvGraphicFramePr>
        <p:xfrm>
          <a:off x="6104942" y="2225849"/>
          <a:ext cx="4761722" cy="39666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xmlns="" id="{5E3BC609-5882-2060-C746-4F5F7226AB83}"/>
              </a:ext>
            </a:extLst>
          </p:cNvPr>
          <p:cNvGraphicFramePr>
            <a:graphicFrameLocks/>
          </p:cNvGraphicFramePr>
          <p:nvPr>
            <p:extLst>
              <p:ext uri="{D42A27DB-BD31-4B8C-83A1-F6EECF244321}">
                <p14:modId xmlns:p14="http://schemas.microsoft.com/office/powerpoint/2010/main" val="3771891293"/>
              </p:ext>
            </p:extLst>
          </p:nvPr>
        </p:nvGraphicFramePr>
        <p:xfrm>
          <a:off x="332788" y="2269439"/>
          <a:ext cx="5261676" cy="3879433"/>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Straight Connector 9">
            <a:extLst>
              <a:ext uri="{FF2B5EF4-FFF2-40B4-BE49-F238E27FC236}">
                <a16:creationId xmlns:a16="http://schemas.microsoft.com/office/drawing/2014/main" xmlns="" id="{FEB8A420-6704-28E7-3281-68258009435F}"/>
              </a:ext>
            </a:extLst>
          </p:cNvPr>
          <p:cNvCxnSpPr/>
          <p:nvPr/>
        </p:nvCxnSpPr>
        <p:spPr>
          <a:xfrm>
            <a:off x="5728996" y="2192694"/>
            <a:ext cx="0" cy="4254758"/>
          </a:xfrm>
          <a:prstGeom prst="line">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Rectangle 11">
            <a:extLst>
              <a:ext uri="{FF2B5EF4-FFF2-40B4-BE49-F238E27FC236}">
                <a16:creationId xmlns:a16="http://schemas.microsoft.com/office/drawing/2014/main" xmlns="" id="{BA71C376-5573-3B1F-A57B-DD6F1767EF98}"/>
              </a:ext>
            </a:extLst>
          </p:cNvPr>
          <p:cNvSpPr/>
          <p:nvPr/>
        </p:nvSpPr>
        <p:spPr>
          <a:xfrm>
            <a:off x="167157" y="175289"/>
            <a:ext cx="10422699"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200" b="1" dirty="0">
                <a:solidFill>
                  <a:schemeClr val="accent1"/>
                </a:solidFill>
                <a:effectLst/>
                <a:latin typeface="Aptos Display" panose="020B0004020202020204" pitchFamily="34" charset="0"/>
                <a:ea typeface="Arial" panose="020B0604020202020204" pitchFamily="34" charset="0"/>
              </a:rPr>
              <a:t> </a:t>
            </a:r>
            <a:r>
              <a:rPr lang="it-IT" sz="3200" b="1" dirty="0">
                <a:solidFill>
                  <a:schemeClr val="accent1"/>
                </a:solidFill>
                <a:effectLst/>
                <a:latin typeface="Aptos Display" panose="020B0004020202020204" pitchFamily="34" charset="0"/>
                <a:ea typeface="Arial" panose="020B0604020202020204" pitchFamily="34" charset="0"/>
              </a:rPr>
              <a:t>Politici de Etică și Anticorupție</a:t>
            </a:r>
            <a:r>
              <a:rPr lang="ro-RO" sz="3200" b="1" dirty="0">
                <a:solidFill>
                  <a:schemeClr val="accent1"/>
                </a:solidFill>
                <a:effectLst/>
                <a:latin typeface="Aptos Display" panose="020B0004020202020204" pitchFamily="34" charset="0"/>
                <a:ea typeface="Arial" panose="020B0604020202020204" pitchFamily="34" charset="0"/>
              </a:rPr>
              <a:t> în cadrul companiilor</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1567767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38</a:t>
            </a:fld>
            <a:endParaRPr lang="aa-ET" dirty="0"/>
          </a:p>
        </p:txBody>
      </p:sp>
      <p:graphicFrame>
        <p:nvGraphicFramePr>
          <p:cNvPr id="4" name="Chart 3">
            <a:extLst>
              <a:ext uri="{FF2B5EF4-FFF2-40B4-BE49-F238E27FC236}">
                <a16:creationId xmlns:a16="http://schemas.microsoft.com/office/drawing/2014/main" xmlns="" id="{AC13FDC6-8EA9-C785-F956-E7E3CA4C8C44}"/>
              </a:ext>
            </a:extLst>
          </p:cNvPr>
          <p:cNvGraphicFramePr>
            <a:graphicFrameLocks/>
          </p:cNvGraphicFramePr>
          <p:nvPr>
            <p:extLst>
              <p:ext uri="{D42A27DB-BD31-4B8C-83A1-F6EECF244321}">
                <p14:modId xmlns:p14="http://schemas.microsoft.com/office/powerpoint/2010/main" val="2985181933"/>
              </p:ext>
            </p:extLst>
          </p:nvPr>
        </p:nvGraphicFramePr>
        <p:xfrm>
          <a:off x="314325" y="1548828"/>
          <a:ext cx="10303912" cy="493395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xmlns="" id="{2ECC7D71-F7AD-BE01-1B53-6DDBC292CFB3}"/>
              </a:ext>
            </a:extLst>
          </p:cNvPr>
          <p:cNvSpPr txBox="1"/>
          <p:nvPr/>
        </p:nvSpPr>
        <p:spPr>
          <a:xfrm>
            <a:off x="348616" y="1147918"/>
            <a:ext cx="11005184" cy="400110"/>
          </a:xfrm>
          <a:prstGeom prst="rect">
            <a:avLst/>
          </a:prstGeom>
          <a:noFill/>
        </p:spPr>
        <p:txBody>
          <a:bodyPr wrap="square" rtlCol="0">
            <a:spAutoFit/>
          </a:bodyPr>
          <a:lstStyle/>
          <a:p>
            <a:r>
              <a:rPr lang="ro-RO" sz="2000" b="1" dirty="0">
                <a:solidFill>
                  <a:srgbClr val="C00000"/>
                </a:solidFill>
                <a:latin typeface="Aptos Display" panose="020B0004020202020204" pitchFamily="34" charset="0"/>
              </a:rPr>
              <a:t>Sunt făcute </a:t>
            </a:r>
            <a:r>
              <a:rPr lang="ro-RO" sz="2000" b="1" dirty="0">
                <a:solidFill>
                  <a:srgbClr val="0F9ED5"/>
                </a:solidFill>
                <a:latin typeface="Aptos Display" panose="020B0004020202020204" pitchFamily="34" charset="0"/>
              </a:rPr>
              <a:t>publice</a:t>
            </a:r>
            <a:r>
              <a:rPr lang="ro-RO" sz="2000" b="1" dirty="0">
                <a:solidFill>
                  <a:srgbClr val="C00000"/>
                </a:solidFill>
                <a:latin typeface="Aptos Display" panose="020B0004020202020204" pitchFamily="34" charset="0"/>
              </a:rPr>
              <a:t> informațiile și rapoartele privind următoarele activități ale companiei? </a:t>
            </a:r>
            <a:r>
              <a:rPr lang="ro-RO" sz="2000" b="1" dirty="0">
                <a:solidFill>
                  <a:srgbClr val="C00000"/>
                </a:solidFill>
              </a:rPr>
              <a:t>(%)</a:t>
            </a:r>
            <a:endParaRPr lang="aa-ET" sz="2000" b="1" dirty="0">
              <a:solidFill>
                <a:schemeClr val="accent1"/>
              </a:solidFill>
              <a:latin typeface="Aptos Display" panose="020B0004020202020204" pitchFamily="34" charset="0"/>
            </a:endParaRPr>
          </a:p>
        </p:txBody>
      </p:sp>
      <p:sp>
        <p:nvSpPr>
          <p:cNvPr id="7" name="Rectangle 6">
            <a:extLst>
              <a:ext uri="{FF2B5EF4-FFF2-40B4-BE49-F238E27FC236}">
                <a16:creationId xmlns:a16="http://schemas.microsoft.com/office/drawing/2014/main" xmlns="" id="{6831A658-82FD-1D5F-20F4-8F4B557292D6}"/>
              </a:ext>
            </a:extLst>
          </p:cNvPr>
          <p:cNvSpPr/>
          <p:nvPr/>
        </p:nvSpPr>
        <p:spPr>
          <a:xfrm>
            <a:off x="167157" y="175289"/>
            <a:ext cx="10422699"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200" b="1" dirty="0">
                <a:solidFill>
                  <a:schemeClr val="accent1"/>
                </a:solidFill>
                <a:effectLst/>
                <a:latin typeface="Aptos Display" panose="020B0004020202020204" pitchFamily="34" charset="0"/>
                <a:ea typeface="Arial" panose="020B0604020202020204" pitchFamily="34" charset="0"/>
              </a:rPr>
              <a:t> </a:t>
            </a:r>
            <a:r>
              <a:rPr lang="it-IT" sz="3200" b="1" dirty="0">
                <a:solidFill>
                  <a:schemeClr val="accent1"/>
                </a:solidFill>
                <a:effectLst/>
                <a:latin typeface="Aptos Display" panose="020B0004020202020204" pitchFamily="34" charset="0"/>
                <a:ea typeface="Arial" panose="020B0604020202020204" pitchFamily="34" charset="0"/>
              </a:rPr>
              <a:t>Politici de Etică și Anticorupție</a:t>
            </a:r>
            <a:r>
              <a:rPr lang="ro-RO" sz="3200" b="1" dirty="0">
                <a:solidFill>
                  <a:schemeClr val="accent1"/>
                </a:solidFill>
                <a:effectLst/>
                <a:latin typeface="Aptos Display" panose="020B0004020202020204" pitchFamily="34" charset="0"/>
                <a:ea typeface="Arial" panose="020B0604020202020204" pitchFamily="34" charset="0"/>
              </a:rPr>
              <a:t> în cadrul companiilor</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36416605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99972"/>
            <a:ext cx="1518864" cy="488495"/>
          </a:xfrm>
          <a:prstGeom prst="rect">
            <a:avLst/>
          </a:prstGeom>
        </p:spPr>
      </p:pic>
      <p:sp>
        <p:nvSpPr>
          <p:cNvPr id="3" name="Slide Number Placeholder 2">
            <a:extLst>
              <a:ext uri="{FF2B5EF4-FFF2-40B4-BE49-F238E27FC236}">
                <a16:creationId xmlns:a16="http://schemas.microsoft.com/office/drawing/2014/main" xmlns="" id="{11D3844F-7085-F0B6-631D-9C73C9BAD54E}"/>
              </a:ext>
            </a:extLst>
          </p:cNvPr>
          <p:cNvSpPr>
            <a:spLocks noGrp="1"/>
          </p:cNvSpPr>
          <p:nvPr>
            <p:ph type="sldNum" sz="quarter" idx="12"/>
          </p:nvPr>
        </p:nvSpPr>
        <p:spPr/>
        <p:txBody>
          <a:bodyPr/>
          <a:lstStyle/>
          <a:p>
            <a:fld id="{08014354-BD36-4150-9D4A-A2D052BB023E}" type="slidenum">
              <a:rPr lang="aa-ET" smtClean="0"/>
              <a:t>39</a:t>
            </a:fld>
            <a:endParaRPr lang="aa-ET"/>
          </a:p>
        </p:txBody>
      </p:sp>
      <p:sp>
        <p:nvSpPr>
          <p:cNvPr id="5" name="TextBox 4">
            <a:extLst>
              <a:ext uri="{FF2B5EF4-FFF2-40B4-BE49-F238E27FC236}">
                <a16:creationId xmlns:a16="http://schemas.microsoft.com/office/drawing/2014/main" xmlns="" id="{8A0755EC-0359-5D28-99F0-E7FFB1004307}"/>
              </a:ext>
            </a:extLst>
          </p:cNvPr>
          <p:cNvSpPr txBox="1"/>
          <p:nvPr/>
        </p:nvSpPr>
        <p:spPr>
          <a:xfrm>
            <a:off x="255979" y="1371973"/>
            <a:ext cx="11507396" cy="646331"/>
          </a:xfrm>
          <a:prstGeom prst="rect">
            <a:avLst/>
          </a:prstGeom>
          <a:noFill/>
        </p:spPr>
        <p:txBody>
          <a:bodyPr wrap="square" rtlCol="0">
            <a:spAutoFit/>
          </a:bodyPr>
          <a:lstStyle/>
          <a:p>
            <a:r>
              <a:rPr lang="ro-RO" b="1" dirty="0">
                <a:solidFill>
                  <a:srgbClr val="C00000"/>
                </a:solidFill>
                <a:latin typeface="Aptos Display" panose="020B0004020202020204" pitchFamily="34" charset="0"/>
              </a:rPr>
              <a:t>La care din următoarele organizații compania dvs. </a:t>
            </a:r>
            <a:r>
              <a:rPr lang="ro-RO" b="1" dirty="0">
                <a:solidFill>
                  <a:srgbClr val="0F9ED5"/>
                </a:solidFill>
                <a:latin typeface="Aptos Display" panose="020B0004020202020204" pitchFamily="34" charset="0"/>
              </a:rPr>
              <a:t>apelează pentru obținerea informațiilor și asistenței </a:t>
            </a:r>
            <a:r>
              <a:rPr lang="ro-RO" b="1" dirty="0">
                <a:solidFill>
                  <a:srgbClr val="C00000"/>
                </a:solidFill>
                <a:latin typeface="Aptos Display" panose="020B0004020202020204" pitchFamily="34" charset="0"/>
              </a:rPr>
              <a:t>privind prevenirea, combaterea și denunțarea practicilor de corupție în afaceri? </a:t>
            </a:r>
            <a:r>
              <a:rPr lang="ro-RO" b="1" dirty="0">
                <a:solidFill>
                  <a:srgbClr val="C00000"/>
                </a:solidFill>
              </a:rPr>
              <a:t>(%)</a:t>
            </a:r>
            <a:endParaRPr lang="aa-ET" b="1" dirty="0">
              <a:solidFill>
                <a:schemeClr val="accent1"/>
              </a:solidFill>
              <a:latin typeface="Aptos Display" panose="020B0004020202020204" pitchFamily="34" charset="0"/>
            </a:endParaRPr>
          </a:p>
        </p:txBody>
      </p:sp>
      <p:graphicFrame>
        <p:nvGraphicFramePr>
          <p:cNvPr id="6" name="Chart 5">
            <a:extLst>
              <a:ext uri="{FF2B5EF4-FFF2-40B4-BE49-F238E27FC236}">
                <a16:creationId xmlns:a16="http://schemas.microsoft.com/office/drawing/2014/main" xmlns="" id="{FE427C02-5ADE-8330-AB39-8A734E8B6D8E}"/>
              </a:ext>
            </a:extLst>
          </p:cNvPr>
          <p:cNvGraphicFramePr>
            <a:graphicFrameLocks/>
          </p:cNvGraphicFramePr>
          <p:nvPr>
            <p:extLst>
              <p:ext uri="{D42A27DB-BD31-4B8C-83A1-F6EECF244321}">
                <p14:modId xmlns:p14="http://schemas.microsoft.com/office/powerpoint/2010/main" val="1300285585"/>
              </p:ext>
            </p:extLst>
          </p:nvPr>
        </p:nvGraphicFramePr>
        <p:xfrm>
          <a:off x="326571" y="2016760"/>
          <a:ext cx="9074603" cy="433959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xmlns="" id="{194ABE8D-6321-9430-043E-8A2DD203A75E}"/>
              </a:ext>
            </a:extLst>
          </p:cNvPr>
          <p:cNvSpPr/>
          <p:nvPr/>
        </p:nvSpPr>
        <p:spPr>
          <a:xfrm>
            <a:off x="167157" y="175289"/>
            <a:ext cx="10422699" cy="7978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3200" b="1" dirty="0">
                <a:solidFill>
                  <a:schemeClr val="accent1"/>
                </a:solidFill>
                <a:effectLst/>
                <a:latin typeface="Aptos Display" panose="020B0004020202020204" pitchFamily="34" charset="0"/>
                <a:ea typeface="Arial" panose="020B0604020202020204" pitchFamily="34" charset="0"/>
              </a:rPr>
              <a:t> </a:t>
            </a:r>
            <a:r>
              <a:rPr lang="it-IT" sz="3200" b="1" dirty="0">
                <a:solidFill>
                  <a:schemeClr val="accent1"/>
                </a:solidFill>
                <a:effectLst/>
                <a:latin typeface="Aptos Display" panose="020B0004020202020204" pitchFamily="34" charset="0"/>
                <a:ea typeface="Arial" panose="020B0604020202020204" pitchFamily="34" charset="0"/>
              </a:rPr>
              <a:t>Politici de Etică și Anticorupție</a:t>
            </a:r>
            <a:r>
              <a:rPr lang="ro-RO" sz="3200" b="1" dirty="0">
                <a:solidFill>
                  <a:schemeClr val="accent1"/>
                </a:solidFill>
                <a:effectLst/>
                <a:latin typeface="Aptos Display" panose="020B0004020202020204" pitchFamily="34" charset="0"/>
                <a:ea typeface="Arial" panose="020B0604020202020204" pitchFamily="34" charset="0"/>
              </a:rPr>
              <a:t> în cadrul companiilor</a:t>
            </a:r>
            <a:endParaRPr lang="aa-ET" sz="3200" dirty="0">
              <a:solidFill>
                <a:srgbClr val="C00000"/>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2780211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CA0CD98-15AC-9998-FF78-0109584E3A09}"/>
              </a:ext>
            </a:extLst>
          </p:cNvPr>
          <p:cNvSpPr/>
          <p:nvPr/>
        </p:nvSpPr>
        <p:spPr>
          <a:xfrm>
            <a:off x="268616" y="257276"/>
            <a:ext cx="9950852" cy="738812"/>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sp>
        <p:nvSpPr>
          <p:cNvPr id="11" name="TextBox 10">
            <a:extLst>
              <a:ext uri="{FF2B5EF4-FFF2-40B4-BE49-F238E27FC236}">
                <a16:creationId xmlns:a16="http://schemas.microsoft.com/office/drawing/2014/main" xmlns="" id="{A24B233E-C4F5-9AC0-957A-663BA31A6A59}"/>
              </a:ext>
            </a:extLst>
          </p:cNvPr>
          <p:cNvSpPr txBox="1"/>
          <p:nvPr/>
        </p:nvSpPr>
        <p:spPr>
          <a:xfrm>
            <a:off x="268616" y="1896243"/>
            <a:ext cx="739090" cy="369332"/>
          </a:xfrm>
          <a:prstGeom prst="rect">
            <a:avLst/>
          </a:prstGeom>
          <a:noFill/>
        </p:spPr>
        <p:txBody>
          <a:bodyPr wrap="square" rtlCol="0">
            <a:spAutoFit/>
          </a:bodyPr>
          <a:lstStyle/>
          <a:p>
            <a:r>
              <a:rPr lang="ro-RO" b="1" dirty="0">
                <a:solidFill>
                  <a:srgbClr val="0F9ED5"/>
                </a:solidFill>
                <a:latin typeface="Aptos Display" panose="020B0004020202020204" pitchFamily="34" charset="0"/>
              </a:rPr>
              <a:t>2017</a:t>
            </a:r>
            <a:endParaRPr lang="aa-ET" b="1" dirty="0">
              <a:solidFill>
                <a:schemeClr val="accent1"/>
              </a:solidFill>
              <a:latin typeface="Aptos Display" panose="020B0004020202020204" pitchFamily="34" charset="0"/>
            </a:endParaRPr>
          </a:p>
        </p:txBody>
      </p:sp>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graphicFrame>
        <p:nvGraphicFramePr>
          <p:cNvPr id="2" name="Chart 1">
            <a:extLst>
              <a:ext uri="{FF2B5EF4-FFF2-40B4-BE49-F238E27FC236}">
                <a16:creationId xmlns:a16="http://schemas.microsoft.com/office/drawing/2014/main" xmlns="" id="{C15BBB95-D5A4-54BE-6AFB-5A4452CEFC48}"/>
              </a:ext>
            </a:extLst>
          </p:cNvPr>
          <p:cNvGraphicFramePr>
            <a:graphicFrameLocks/>
          </p:cNvGraphicFramePr>
          <p:nvPr/>
        </p:nvGraphicFramePr>
        <p:xfrm>
          <a:off x="268616" y="4410011"/>
          <a:ext cx="10737431" cy="17970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xmlns="" id="{E9DFEA65-4AF6-DAD5-8DEE-3EF7B91F044D}"/>
              </a:ext>
            </a:extLst>
          </p:cNvPr>
          <p:cNvGraphicFramePr>
            <a:graphicFrameLocks/>
          </p:cNvGraphicFramePr>
          <p:nvPr/>
        </p:nvGraphicFramePr>
        <p:xfrm>
          <a:off x="268616" y="2080909"/>
          <a:ext cx="10776761" cy="1626292"/>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a16="http://schemas.microsoft.com/office/drawing/2014/main" xmlns="" id="{7AE5D7FD-CECD-FECE-9DC9-B3A61F28CCD8}"/>
              </a:ext>
            </a:extLst>
          </p:cNvPr>
          <p:cNvSpPr txBox="1"/>
          <p:nvPr/>
        </p:nvSpPr>
        <p:spPr>
          <a:xfrm>
            <a:off x="268616" y="4057094"/>
            <a:ext cx="739090" cy="369332"/>
          </a:xfrm>
          <a:prstGeom prst="rect">
            <a:avLst/>
          </a:prstGeom>
          <a:noFill/>
        </p:spPr>
        <p:txBody>
          <a:bodyPr wrap="square" rtlCol="0">
            <a:spAutoFit/>
          </a:bodyPr>
          <a:lstStyle/>
          <a:p>
            <a:r>
              <a:rPr lang="ro-RO" b="1" dirty="0">
                <a:solidFill>
                  <a:srgbClr val="0F9ED5"/>
                </a:solidFill>
                <a:latin typeface="Aptos Display" panose="020B0004020202020204" pitchFamily="34" charset="0"/>
              </a:rPr>
              <a:t>2024</a:t>
            </a:r>
            <a:endParaRPr lang="aa-ET" b="1" dirty="0">
              <a:solidFill>
                <a:schemeClr val="accent1"/>
              </a:solidFill>
              <a:latin typeface="Aptos Display" panose="020B0004020202020204" pitchFamily="34" charset="0"/>
            </a:endParaRPr>
          </a:p>
        </p:txBody>
      </p:sp>
      <p:sp>
        <p:nvSpPr>
          <p:cNvPr id="12" name="Slide Number Placeholder 11">
            <a:extLst>
              <a:ext uri="{FF2B5EF4-FFF2-40B4-BE49-F238E27FC236}">
                <a16:creationId xmlns:a16="http://schemas.microsoft.com/office/drawing/2014/main" xmlns="" id="{BDDB27F9-1921-94A2-8B8C-318821987848}"/>
              </a:ext>
            </a:extLst>
          </p:cNvPr>
          <p:cNvSpPr>
            <a:spLocks noGrp="1"/>
          </p:cNvSpPr>
          <p:nvPr>
            <p:ph type="sldNum" sz="quarter" idx="12"/>
          </p:nvPr>
        </p:nvSpPr>
        <p:spPr/>
        <p:txBody>
          <a:bodyPr/>
          <a:lstStyle/>
          <a:p>
            <a:fld id="{08014354-BD36-4150-9D4A-A2D052BB023E}" type="slidenum">
              <a:rPr lang="aa-ET" smtClean="0"/>
              <a:t>4</a:t>
            </a:fld>
            <a:endParaRPr lang="aa-ET"/>
          </a:p>
        </p:txBody>
      </p:sp>
      <p:sp>
        <p:nvSpPr>
          <p:cNvPr id="3" name="TextBox 2">
            <a:extLst>
              <a:ext uri="{FF2B5EF4-FFF2-40B4-BE49-F238E27FC236}">
                <a16:creationId xmlns:a16="http://schemas.microsoft.com/office/drawing/2014/main" xmlns="" id="{FA3634E6-146B-77C8-02AB-36E8F78AC89C}"/>
              </a:ext>
            </a:extLst>
          </p:cNvPr>
          <p:cNvSpPr txBox="1"/>
          <p:nvPr/>
        </p:nvSpPr>
        <p:spPr>
          <a:xfrm>
            <a:off x="268616" y="1264900"/>
            <a:ext cx="10140600" cy="369332"/>
          </a:xfrm>
          <a:prstGeom prst="rect">
            <a:avLst/>
          </a:prstGeom>
          <a:noFill/>
        </p:spPr>
        <p:txBody>
          <a:bodyPr wrap="square" rtlCol="0">
            <a:spAutoFit/>
          </a:bodyPr>
          <a:lstStyle/>
          <a:p>
            <a:r>
              <a:rPr lang="ro-RO" b="1" dirty="0">
                <a:solidFill>
                  <a:srgbClr val="C00000"/>
                </a:solidFill>
                <a:latin typeface="Aptos Display" panose="020B0004020202020204" pitchFamily="34" charset="0"/>
              </a:rPr>
              <a:t>În ce măsură </a:t>
            </a:r>
            <a:r>
              <a:rPr lang="ro-RO" b="1" dirty="0" smtClean="0">
                <a:solidFill>
                  <a:srgbClr val="C00000"/>
                </a:solidFill>
                <a:latin typeface="Aptos Display" panose="020B0004020202020204" pitchFamily="34" charset="0"/>
              </a:rPr>
              <a:t>corupția </a:t>
            </a:r>
            <a:r>
              <a:rPr lang="ro-RO" b="1" dirty="0" smtClean="0">
                <a:solidFill>
                  <a:srgbClr val="0F9ED5"/>
                </a:solidFill>
                <a:latin typeface="Aptos Display" panose="020B0004020202020204" pitchFamily="34" charset="0"/>
              </a:rPr>
              <a:t>împiedică dezvoltarea afacerilor</a:t>
            </a:r>
            <a:r>
              <a:rPr lang="ro-RO" b="1" dirty="0" smtClean="0">
                <a:solidFill>
                  <a:srgbClr val="C00000"/>
                </a:solidFill>
                <a:latin typeface="Aptos Display" panose="020B0004020202020204" pitchFamily="34" charset="0"/>
              </a:rPr>
              <a:t> în Republica Moldova? (%) </a:t>
            </a:r>
            <a:endParaRPr lang="aa-ET" b="1" dirty="0">
              <a:solidFill>
                <a:schemeClr val="accent1"/>
              </a:solidFill>
              <a:latin typeface="Aptos Display" panose="020B0004020202020204" pitchFamily="34" charset="0"/>
            </a:endParaRPr>
          </a:p>
        </p:txBody>
      </p:sp>
    </p:spTree>
    <p:extLst>
      <p:ext uri="{BB962C8B-B14F-4D97-AF65-F5344CB8AC3E}">
        <p14:creationId xmlns:p14="http://schemas.microsoft.com/office/powerpoint/2010/main" val="3804309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12" name="Slide Number Placeholder 11">
            <a:extLst>
              <a:ext uri="{FF2B5EF4-FFF2-40B4-BE49-F238E27FC236}">
                <a16:creationId xmlns:a16="http://schemas.microsoft.com/office/drawing/2014/main" xmlns="" id="{BDDB27F9-1921-94A2-8B8C-31882198784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014354-BD36-4150-9D4A-A2D052BB023E}" type="slidenum">
              <a:rPr kumimoji="0" lang="aa-ET"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aa-ET"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pic>
        <p:nvPicPr>
          <p:cNvPr id="9" name="Picture 8">
            <a:extLst>
              <a:ext uri="{FF2B5EF4-FFF2-40B4-BE49-F238E27FC236}">
                <a16:creationId xmlns:a16="http://schemas.microsoft.com/office/drawing/2014/main" xmlns="" id="{649BB8BD-86F1-4456-8EA7-9EA8A39E8E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66795" y="3731145"/>
            <a:ext cx="2625205" cy="2625205"/>
          </a:xfrm>
          <a:prstGeom prst="rect">
            <a:avLst/>
          </a:prstGeom>
        </p:spPr>
      </p:pic>
      <p:sp>
        <p:nvSpPr>
          <p:cNvPr id="10" name="CasetăText 9">
            <a:extLst>
              <a:ext uri="{FF2B5EF4-FFF2-40B4-BE49-F238E27FC236}">
                <a16:creationId xmlns:a16="http://schemas.microsoft.com/office/drawing/2014/main" xmlns="" id="{A1D5CE00-B1FB-4824-B385-DD7128B888C9}"/>
              </a:ext>
            </a:extLst>
          </p:cNvPr>
          <p:cNvSpPr txBox="1"/>
          <p:nvPr/>
        </p:nvSpPr>
        <p:spPr>
          <a:xfrm>
            <a:off x="2826380" y="2505532"/>
            <a:ext cx="5946579" cy="1514185"/>
          </a:xfrm>
          <a:prstGeom prst="rect">
            <a:avLst/>
          </a:prstGeom>
        </p:spPr>
        <p:txBody>
          <a:bodyPr vert="horz" lIns="91440" tIns="45720" rIns="91440" bIns="45720" rtlCol="0" anchor="t">
            <a:normAutofit/>
          </a:bodyPr>
          <a:lstStyle/>
          <a:p>
            <a:pPr marL="0" marR="346075" lvl="0" indent="0" algn="ctr" fontAlgn="auto">
              <a:lnSpc>
                <a:spcPct val="90000"/>
              </a:lnSpc>
              <a:spcBef>
                <a:spcPct val="0"/>
              </a:spcBef>
              <a:spcAft>
                <a:spcPts val="800"/>
              </a:spcAft>
              <a:buClrTx/>
              <a:buSzTx/>
              <a:tabLst/>
              <a:defRPr/>
            </a:pPr>
            <a:r>
              <a:rPr kumimoji="0" lang="en-US" sz="5400" b="1" u="none" strike="noStrike" cap="none" spc="0" normalizeH="0" baseline="0" noProof="0" dirty="0" err="1">
                <a:ln>
                  <a:noFill/>
                </a:ln>
                <a:solidFill>
                  <a:srgbClr val="156082"/>
                </a:solidFill>
                <a:effectLst/>
                <a:uLnTx/>
                <a:uFillTx/>
                <a:latin typeface="+mj-lt"/>
                <a:ea typeface="+mj-ea"/>
                <a:cs typeface="+mj-cs"/>
              </a:rPr>
              <a:t>Întrebări</a:t>
            </a:r>
            <a:endParaRPr kumimoji="0" lang="en-US" sz="5400" b="1" u="none" strike="noStrike" cap="none" spc="0" normalizeH="0" baseline="0" noProof="0" dirty="0">
              <a:ln>
                <a:noFill/>
              </a:ln>
              <a:solidFill>
                <a:srgbClr val="156082"/>
              </a:solidFill>
              <a:effectLst/>
              <a:uLnTx/>
              <a:uFillTx/>
              <a:latin typeface="+mj-lt"/>
              <a:ea typeface="+mj-ea"/>
              <a:cs typeface="+mj-cs"/>
            </a:endParaRPr>
          </a:p>
        </p:txBody>
      </p:sp>
    </p:spTree>
    <p:extLst>
      <p:ext uri="{BB962C8B-B14F-4D97-AF65-F5344CB8AC3E}">
        <p14:creationId xmlns:p14="http://schemas.microsoft.com/office/powerpoint/2010/main" val="36768063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Slide Number Placeholder 11">
            <a:extLst>
              <a:ext uri="{FF2B5EF4-FFF2-40B4-BE49-F238E27FC236}">
                <a16:creationId xmlns:a16="http://schemas.microsoft.com/office/drawing/2014/main" xmlns="" id="{BDDB27F9-1921-94A2-8B8C-318821987848}"/>
              </a:ext>
            </a:extLst>
          </p:cNvPr>
          <p:cNvSpPr>
            <a:spLocks noGrp="1"/>
          </p:cNvSpPr>
          <p:nvPr>
            <p:ph type="sldNum" sz="quarter" idx="12"/>
          </p:nvPr>
        </p:nvSpPr>
        <p:spPr/>
        <p:txBody>
          <a:bodyPr/>
          <a:lstStyle/>
          <a:p>
            <a:fld id="{08014354-BD36-4150-9D4A-A2D052BB023E}" type="slidenum">
              <a:rPr lang="aa-ET" smtClean="0"/>
              <a:t>41</a:t>
            </a:fld>
            <a:endParaRPr lang="aa-ET"/>
          </a:p>
        </p:txBody>
      </p:sp>
      <p:pic>
        <p:nvPicPr>
          <p:cNvPr id="2" name="Imagine 1">
            <a:extLst>
              <a:ext uri="{FF2B5EF4-FFF2-40B4-BE49-F238E27FC236}">
                <a16:creationId xmlns:a16="http://schemas.microsoft.com/office/drawing/2014/main" xmlns="" id="{A49E23E8-C925-4721-81D6-C2751F7C70FE}"/>
              </a:ext>
            </a:extLst>
          </p:cNvPr>
          <p:cNvPicPr>
            <a:picLocks noChangeAspect="1"/>
          </p:cNvPicPr>
          <p:nvPr/>
        </p:nvPicPr>
        <p:blipFill>
          <a:blip r:embed="rId2"/>
          <a:stretch>
            <a:fillRect/>
          </a:stretch>
        </p:blipFill>
        <p:spPr>
          <a:xfrm>
            <a:off x="4676063" y="5333116"/>
            <a:ext cx="2839874" cy="912409"/>
          </a:xfrm>
          <a:prstGeom prst="rect">
            <a:avLst/>
          </a:prstGeom>
        </p:spPr>
      </p:pic>
      <p:sp>
        <p:nvSpPr>
          <p:cNvPr id="6" name="CasetăText 5">
            <a:extLst>
              <a:ext uri="{FF2B5EF4-FFF2-40B4-BE49-F238E27FC236}">
                <a16:creationId xmlns:a16="http://schemas.microsoft.com/office/drawing/2014/main" xmlns="" id="{50AC450F-224B-45F7-AECB-12A773F0E2D7}"/>
              </a:ext>
            </a:extLst>
          </p:cNvPr>
          <p:cNvSpPr txBox="1"/>
          <p:nvPr/>
        </p:nvSpPr>
        <p:spPr>
          <a:xfrm>
            <a:off x="2565193" y="708307"/>
            <a:ext cx="7553592" cy="4442242"/>
          </a:xfrm>
          <a:prstGeom prst="rect">
            <a:avLst/>
          </a:prstGeom>
          <a:noFill/>
        </p:spPr>
        <p:txBody>
          <a:bodyPr wrap="square">
            <a:spAutoFit/>
          </a:bodyPr>
          <a:lstStyle/>
          <a:p>
            <a:pPr marL="0" marR="346075" lvl="0" indent="0" algn="ctr" defTabSz="914400" rtl="0" eaLnBrk="1" fontAlgn="auto" latinLnBrk="0" hangingPunct="1">
              <a:lnSpc>
                <a:spcPct val="115000"/>
              </a:lnSpc>
              <a:spcBef>
                <a:spcPts val="0"/>
              </a:spcBef>
              <a:spcAft>
                <a:spcPts val="800"/>
              </a:spcAft>
              <a:buClrTx/>
              <a:buSzTx/>
              <a:buFontTx/>
              <a:buNone/>
              <a:tabLst/>
              <a:defRPr/>
            </a:pPr>
            <a:r>
              <a:rPr kumimoji="0" lang="ro-RO" sz="4600" b="1" u="none" strike="noStrike" kern="1200" cap="none" spc="0" normalizeH="0" baseline="0" noProof="0" dirty="0">
                <a:ln>
                  <a:noFill/>
                </a:ln>
                <a:solidFill>
                  <a:srgbClr val="156082"/>
                </a:solidFill>
                <a:effectLst/>
                <a:uLnTx/>
                <a:uFillTx/>
                <a:latin typeface="Aptos" panose="02110004020202020204"/>
                <a:ea typeface="+mn-ea"/>
                <a:cs typeface="+mn-cs"/>
              </a:rPr>
              <a:t>Vă mulțumim pentru atenție!</a:t>
            </a:r>
          </a:p>
          <a:p>
            <a:pPr marL="0" marR="346075" lvl="0" indent="0" algn="l" defTabSz="914400" rtl="0" eaLnBrk="1" fontAlgn="auto" latinLnBrk="0" hangingPunct="1">
              <a:lnSpc>
                <a:spcPct val="115000"/>
              </a:lnSpc>
              <a:spcBef>
                <a:spcPts val="0"/>
              </a:spcBef>
              <a:spcAft>
                <a:spcPts val="800"/>
              </a:spcAft>
              <a:buClrTx/>
              <a:buSzTx/>
              <a:buFontTx/>
              <a:buNone/>
              <a:tabLst/>
              <a:defRPr/>
            </a:pPr>
            <a:endParaRPr lang="en-US" sz="2000" b="1" i="1" dirty="0">
              <a:solidFill>
                <a:srgbClr val="156082"/>
              </a:solidFill>
              <a:latin typeface="Aptos" panose="02110004020202020204"/>
            </a:endParaRPr>
          </a:p>
          <a:p>
            <a:pPr marL="0" marR="346075" lvl="0" indent="0" algn="l" defTabSz="914400" rtl="0" eaLnBrk="1" fontAlgn="auto" latinLnBrk="0" hangingPunct="1">
              <a:lnSpc>
                <a:spcPct val="115000"/>
              </a:lnSpc>
              <a:spcBef>
                <a:spcPts val="0"/>
              </a:spcBef>
              <a:spcAft>
                <a:spcPts val="800"/>
              </a:spcAft>
              <a:buClrTx/>
              <a:buSzTx/>
              <a:buFontTx/>
              <a:buNone/>
              <a:tabLst/>
              <a:defRPr/>
            </a:pPr>
            <a:endParaRPr lang="en-US" sz="2000" b="1" i="1" dirty="0">
              <a:solidFill>
                <a:srgbClr val="156082"/>
              </a:solidFill>
              <a:latin typeface="Aptos" panose="02110004020202020204"/>
            </a:endParaRPr>
          </a:p>
          <a:p>
            <a:pPr marL="0" marR="346075" lvl="0" indent="0" algn="l" defTabSz="914400" rtl="0" eaLnBrk="1" fontAlgn="auto" latinLnBrk="0" hangingPunct="1">
              <a:lnSpc>
                <a:spcPct val="115000"/>
              </a:lnSpc>
              <a:spcBef>
                <a:spcPts val="0"/>
              </a:spcBef>
              <a:spcAft>
                <a:spcPts val="800"/>
              </a:spcAft>
              <a:buClrTx/>
              <a:buSzTx/>
              <a:buFontTx/>
              <a:buNone/>
              <a:tabLst/>
              <a:defRPr/>
            </a:pPr>
            <a:endParaRPr lang="ro-RO" sz="2000" b="1" i="1" dirty="0">
              <a:solidFill>
                <a:srgbClr val="156082"/>
              </a:solidFill>
              <a:latin typeface="Aptos" panose="02110004020202020204"/>
            </a:endParaRPr>
          </a:p>
          <a:p>
            <a:pPr marL="0" marR="346075" lvl="0" indent="0" algn="ctr" defTabSz="914400" rtl="0" eaLnBrk="1" fontAlgn="auto" latinLnBrk="0" hangingPunct="1">
              <a:lnSpc>
                <a:spcPct val="115000"/>
              </a:lnSpc>
              <a:spcBef>
                <a:spcPts val="0"/>
              </a:spcBef>
              <a:spcAft>
                <a:spcPts val="800"/>
              </a:spcAft>
              <a:buClrTx/>
              <a:buSzTx/>
              <a:buFontTx/>
              <a:buNone/>
              <a:tabLst/>
              <a:defRPr/>
            </a:pPr>
            <a:r>
              <a:rPr kumimoji="0" lang="ro-RO" sz="2000" b="1" u="none" strike="noStrike" kern="1200" cap="none" spc="0" normalizeH="0" baseline="0" noProof="0" dirty="0">
                <a:ln>
                  <a:noFill/>
                </a:ln>
                <a:solidFill>
                  <a:srgbClr val="156082"/>
                </a:solidFill>
                <a:effectLst/>
                <a:uLnTx/>
                <a:uFillTx/>
                <a:latin typeface="Aptos" panose="02110004020202020204"/>
                <a:ea typeface="+mn-ea"/>
                <a:cs typeface="+mn-cs"/>
              </a:rPr>
              <a:t>Date de contact Autor raport</a:t>
            </a:r>
            <a:r>
              <a:rPr kumimoji="0" lang="en-US" sz="2000" b="1" u="none" strike="noStrike" kern="1200" cap="none" spc="0" normalizeH="0" baseline="0" noProof="0" dirty="0">
                <a:ln>
                  <a:noFill/>
                </a:ln>
                <a:solidFill>
                  <a:srgbClr val="156082"/>
                </a:solidFill>
                <a:effectLst/>
                <a:uLnTx/>
                <a:uFillTx/>
                <a:latin typeface="Aptos" panose="02110004020202020204"/>
                <a:ea typeface="+mn-ea"/>
                <a:cs typeface="+mn-cs"/>
              </a:rPr>
              <a:t>: Veronica Ate</a:t>
            </a:r>
            <a:r>
              <a:rPr lang="ro-RO" sz="2000" b="1" dirty="0">
                <a:solidFill>
                  <a:srgbClr val="156082"/>
                </a:solidFill>
                <a:latin typeface="Aptos" panose="02110004020202020204"/>
              </a:rPr>
              <a:t>ș</a:t>
            </a:r>
          </a:p>
          <a:p>
            <a:pPr marL="0" marR="346075" lvl="0" indent="0" algn="ctr" defTabSz="914400" rtl="0" eaLnBrk="1" fontAlgn="auto" latinLnBrk="0" hangingPunct="1">
              <a:lnSpc>
                <a:spcPct val="115000"/>
              </a:lnSpc>
              <a:spcBef>
                <a:spcPts val="0"/>
              </a:spcBef>
              <a:spcAft>
                <a:spcPts val="800"/>
              </a:spcAft>
              <a:buClrTx/>
              <a:buSzTx/>
              <a:buFontTx/>
              <a:buNone/>
              <a:tabLst/>
              <a:defRPr/>
            </a:pPr>
            <a:r>
              <a:rPr lang="ro-RO" sz="2000" b="1" dirty="0">
                <a:solidFill>
                  <a:srgbClr val="156082"/>
                </a:solidFill>
                <a:latin typeface="Aptos" panose="02110004020202020204"/>
              </a:rPr>
              <a:t>Vice-directoare Date Inteligente</a:t>
            </a:r>
          </a:p>
          <a:p>
            <a:pPr marL="0" marR="346075" lvl="0" indent="0" algn="ctr" defTabSz="914400" rtl="0" eaLnBrk="1" fontAlgn="auto" latinLnBrk="0" hangingPunct="1">
              <a:lnSpc>
                <a:spcPct val="115000"/>
              </a:lnSpc>
              <a:spcBef>
                <a:spcPts val="0"/>
              </a:spcBef>
              <a:spcAft>
                <a:spcPts val="800"/>
              </a:spcAft>
              <a:buClrTx/>
              <a:buSzTx/>
              <a:buFontTx/>
              <a:buNone/>
              <a:tabLst/>
              <a:defRPr/>
            </a:pPr>
            <a:r>
              <a:rPr lang="ro-RO" sz="2000" b="1" dirty="0">
                <a:solidFill>
                  <a:srgbClr val="156082"/>
                </a:solidFill>
                <a:latin typeface="Aptos" panose="02110004020202020204"/>
              </a:rPr>
              <a:t>Tel., 062166060, E-mail</a:t>
            </a:r>
            <a:r>
              <a:rPr lang="en-US" sz="2000" b="1" dirty="0">
                <a:solidFill>
                  <a:srgbClr val="156082"/>
                </a:solidFill>
                <a:latin typeface="Aptos" panose="02110004020202020204"/>
              </a:rPr>
              <a:t>: veronica@idata.md</a:t>
            </a:r>
            <a:r>
              <a:rPr lang="ro-RO" sz="2000" b="1" dirty="0">
                <a:solidFill>
                  <a:srgbClr val="156082"/>
                </a:solidFill>
                <a:latin typeface="Aptos" panose="02110004020202020204"/>
              </a:rPr>
              <a:t> </a:t>
            </a:r>
            <a:endParaRPr kumimoji="0" lang="en-US" sz="2000" b="1" u="none" strike="noStrike" kern="1200" cap="none" spc="0" normalizeH="0" baseline="0" noProof="0" dirty="0">
              <a:ln>
                <a:noFill/>
              </a:ln>
              <a:solidFill>
                <a:srgbClr val="156082"/>
              </a:solidFill>
              <a:effectLst/>
              <a:uLnTx/>
              <a:uFillTx/>
              <a:latin typeface="Aptos" panose="02110004020202020204"/>
              <a:ea typeface="+mn-ea"/>
              <a:cs typeface="+mn-cs"/>
            </a:endParaRPr>
          </a:p>
        </p:txBody>
      </p:sp>
    </p:spTree>
    <p:extLst>
      <p:ext uri="{BB962C8B-B14F-4D97-AF65-F5344CB8AC3E}">
        <p14:creationId xmlns:p14="http://schemas.microsoft.com/office/powerpoint/2010/main" val="1793848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CA0CD98-15AC-9998-FF78-0109584E3A09}"/>
              </a:ext>
            </a:extLst>
          </p:cNvPr>
          <p:cNvSpPr/>
          <p:nvPr/>
        </p:nvSpPr>
        <p:spPr>
          <a:xfrm>
            <a:off x="186207" y="264078"/>
            <a:ext cx="9708070" cy="797806"/>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2800" b="1" dirty="0">
                <a:solidFill>
                  <a:schemeClr val="accent1"/>
                </a:solidFill>
                <a:effectLst/>
                <a:latin typeface="Aptos Display" panose="020B0004020202020204" pitchFamily="34" charset="0"/>
                <a:ea typeface="Arial" panose="020B0604020202020204" pitchFamily="34" charset="0"/>
              </a:rPr>
              <a:t> </a:t>
            </a:r>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graphicFrame>
        <p:nvGraphicFramePr>
          <p:cNvPr id="2" name="Chart 1">
            <a:extLst>
              <a:ext uri="{FF2B5EF4-FFF2-40B4-BE49-F238E27FC236}">
                <a16:creationId xmlns:a16="http://schemas.microsoft.com/office/drawing/2014/main" xmlns="" id="{D6D78976-2074-CD41-F787-DE4B6A66932D}"/>
              </a:ext>
            </a:extLst>
          </p:cNvPr>
          <p:cNvGraphicFramePr>
            <a:graphicFrameLocks/>
          </p:cNvGraphicFramePr>
          <p:nvPr>
            <p:extLst>
              <p:ext uri="{D42A27DB-BD31-4B8C-83A1-F6EECF244321}">
                <p14:modId xmlns:p14="http://schemas.microsoft.com/office/powerpoint/2010/main" val="1304091911"/>
              </p:ext>
            </p:extLst>
          </p:nvPr>
        </p:nvGraphicFramePr>
        <p:xfrm>
          <a:off x="362534" y="3827324"/>
          <a:ext cx="10603946" cy="17939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xmlns="" id="{CDC6CE77-CDEE-0240-8249-F36D984711FB}"/>
              </a:ext>
            </a:extLst>
          </p:cNvPr>
          <p:cNvGraphicFramePr>
            <a:graphicFrameLocks/>
          </p:cNvGraphicFramePr>
          <p:nvPr>
            <p:extLst>
              <p:ext uri="{D42A27DB-BD31-4B8C-83A1-F6EECF244321}">
                <p14:modId xmlns:p14="http://schemas.microsoft.com/office/powerpoint/2010/main" val="57547114"/>
              </p:ext>
            </p:extLst>
          </p:nvPr>
        </p:nvGraphicFramePr>
        <p:xfrm>
          <a:off x="362534" y="1831385"/>
          <a:ext cx="10603946" cy="179391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xmlns="" id="{019BCFCF-627B-033E-4D9A-A0BB57758374}"/>
              </a:ext>
            </a:extLst>
          </p:cNvPr>
          <p:cNvSpPr txBox="1"/>
          <p:nvPr/>
        </p:nvSpPr>
        <p:spPr>
          <a:xfrm>
            <a:off x="427848" y="1710446"/>
            <a:ext cx="797672" cy="369332"/>
          </a:xfrm>
          <a:prstGeom prst="rect">
            <a:avLst/>
          </a:prstGeom>
          <a:noFill/>
        </p:spPr>
        <p:txBody>
          <a:bodyPr wrap="square" rtlCol="0">
            <a:spAutoFit/>
          </a:bodyPr>
          <a:lstStyle/>
          <a:p>
            <a:r>
              <a:rPr lang="ro-RO" b="1" dirty="0">
                <a:solidFill>
                  <a:schemeClr val="tx2">
                    <a:lumMod val="50000"/>
                    <a:lumOff val="50000"/>
                  </a:schemeClr>
                </a:solidFill>
                <a:latin typeface="Aptos Display" panose="020B0004020202020204" pitchFamily="34" charset="0"/>
              </a:rPr>
              <a:t>2017</a:t>
            </a:r>
            <a:endParaRPr lang="aa-ET" b="1" dirty="0">
              <a:solidFill>
                <a:schemeClr val="accent1"/>
              </a:solidFill>
              <a:latin typeface="Aptos Display" panose="020B0004020202020204" pitchFamily="34" charset="0"/>
            </a:endParaRPr>
          </a:p>
        </p:txBody>
      </p:sp>
      <p:sp>
        <p:nvSpPr>
          <p:cNvPr id="7" name="TextBox 6">
            <a:extLst>
              <a:ext uri="{FF2B5EF4-FFF2-40B4-BE49-F238E27FC236}">
                <a16:creationId xmlns:a16="http://schemas.microsoft.com/office/drawing/2014/main" xmlns="" id="{F08CB689-C1B8-CEA8-5DAF-4C196769D6DE}"/>
              </a:ext>
            </a:extLst>
          </p:cNvPr>
          <p:cNvSpPr txBox="1"/>
          <p:nvPr/>
        </p:nvSpPr>
        <p:spPr>
          <a:xfrm>
            <a:off x="427848" y="3642658"/>
            <a:ext cx="691825" cy="369332"/>
          </a:xfrm>
          <a:prstGeom prst="rect">
            <a:avLst/>
          </a:prstGeom>
          <a:noFill/>
        </p:spPr>
        <p:txBody>
          <a:bodyPr wrap="square" rtlCol="0">
            <a:spAutoFit/>
          </a:bodyPr>
          <a:lstStyle/>
          <a:p>
            <a:r>
              <a:rPr lang="ro-RO" b="1" dirty="0">
                <a:solidFill>
                  <a:schemeClr val="tx2">
                    <a:lumMod val="50000"/>
                    <a:lumOff val="50000"/>
                  </a:schemeClr>
                </a:solidFill>
                <a:latin typeface="Aptos Display" panose="020B0004020202020204" pitchFamily="34" charset="0"/>
              </a:rPr>
              <a:t>2024</a:t>
            </a:r>
            <a:endParaRPr lang="aa-ET" b="1" dirty="0">
              <a:solidFill>
                <a:schemeClr val="accent1"/>
              </a:solidFill>
              <a:latin typeface="Aptos Display" panose="020B0004020202020204" pitchFamily="34" charset="0"/>
            </a:endParaRPr>
          </a:p>
        </p:txBody>
      </p:sp>
      <p:sp>
        <p:nvSpPr>
          <p:cNvPr id="8" name="Slide Number Placeholder 7">
            <a:extLst>
              <a:ext uri="{FF2B5EF4-FFF2-40B4-BE49-F238E27FC236}">
                <a16:creationId xmlns:a16="http://schemas.microsoft.com/office/drawing/2014/main" xmlns="" id="{9682BEAC-29C3-237D-D0F4-5BAEDAA58231}"/>
              </a:ext>
            </a:extLst>
          </p:cNvPr>
          <p:cNvSpPr>
            <a:spLocks noGrp="1"/>
          </p:cNvSpPr>
          <p:nvPr>
            <p:ph type="sldNum" sz="quarter" idx="12"/>
          </p:nvPr>
        </p:nvSpPr>
        <p:spPr/>
        <p:txBody>
          <a:bodyPr/>
          <a:lstStyle/>
          <a:p>
            <a:fld id="{08014354-BD36-4150-9D4A-A2D052BB023E}" type="slidenum">
              <a:rPr lang="aa-ET" smtClean="0"/>
              <a:t>5</a:t>
            </a:fld>
            <a:endParaRPr lang="aa-ET"/>
          </a:p>
        </p:txBody>
      </p:sp>
      <p:sp>
        <p:nvSpPr>
          <p:cNvPr id="6" name="TextBox 5">
            <a:extLst>
              <a:ext uri="{FF2B5EF4-FFF2-40B4-BE49-F238E27FC236}">
                <a16:creationId xmlns:a16="http://schemas.microsoft.com/office/drawing/2014/main" xmlns="" id="{05014145-65ED-8A49-DE7B-B9F8E114C05D}"/>
              </a:ext>
            </a:extLst>
          </p:cNvPr>
          <p:cNvSpPr txBox="1"/>
          <p:nvPr/>
        </p:nvSpPr>
        <p:spPr>
          <a:xfrm>
            <a:off x="427848" y="1278085"/>
            <a:ext cx="7829744" cy="369332"/>
          </a:xfrm>
          <a:prstGeom prst="rect">
            <a:avLst/>
          </a:prstGeom>
          <a:noFill/>
        </p:spPr>
        <p:txBody>
          <a:bodyPr wrap="square" rtlCol="0">
            <a:spAutoFit/>
          </a:bodyPr>
          <a:lstStyle/>
          <a:p>
            <a:r>
              <a:rPr lang="ro-RO" b="1" dirty="0">
                <a:solidFill>
                  <a:srgbClr val="C00000"/>
                </a:solidFill>
                <a:latin typeface="Aptos Display" panose="020B0004020202020204" pitchFamily="34" charset="0"/>
              </a:rPr>
              <a:t>Practicile de corupție sunt răspîndite în afacerile din Republica Moldova? (%) </a:t>
            </a:r>
            <a:endParaRPr lang="aa-ET" b="1" dirty="0">
              <a:solidFill>
                <a:schemeClr val="accent1"/>
              </a:solidFill>
              <a:latin typeface="Aptos Display" panose="020B0004020202020204" pitchFamily="34" charset="0"/>
            </a:endParaRPr>
          </a:p>
        </p:txBody>
      </p:sp>
    </p:spTree>
    <p:extLst>
      <p:ext uri="{BB962C8B-B14F-4D97-AF65-F5344CB8AC3E}">
        <p14:creationId xmlns:p14="http://schemas.microsoft.com/office/powerpoint/2010/main" val="531480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CA0CD98-15AC-9998-FF78-0109584E3A09}"/>
              </a:ext>
            </a:extLst>
          </p:cNvPr>
          <p:cNvSpPr/>
          <p:nvPr/>
        </p:nvSpPr>
        <p:spPr>
          <a:xfrm>
            <a:off x="268616" y="257276"/>
            <a:ext cx="9950852" cy="738812"/>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12" name="Slide Number Placeholder 11">
            <a:extLst>
              <a:ext uri="{FF2B5EF4-FFF2-40B4-BE49-F238E27FC236}">
                <a16:creationId xmlns:a16="http://schemas.microsoft.com/office/drawing/2014/main" xmlns="" id="{BDDB27F9-1921-94A2-8B8C-318821987848}"/>
              </a:ext>
            </a:extLst>
          </p:cNvPr>
          <p:cNvSpPr>
            <a:spLocks noGrp="1"/>
          </p:cNvSpPr>
          <p:nvPr>
            <p:ph type="sldNum" sz="quarter" idx="12"/>
          </p:nvPr>
        </p:nvSpPr>
        <p:spPr/>
        <p:txBody>
          <a:bodyPr/>
          <a:lstStyle/>
          <a:p>
            <a:fld id="{08014354-BD36-4150-9D4A-A2D052BB023E}" type="slidenum">
              <a:rPr lang="aa-ET" smtClean="0"/>
              <a:t>6</a:t>
            </a:fld>
            <a:endParaRPr lang="aa-ET"/>
          </a:p>
        </p:txBody>
      </p:sp>
      <p:sp>
        <p:nvSpPr>
          <p:cNvPr id="5" name="Rectangle 3">
            <a:extLst>
              <a:ext uri="{FF2B5EF4-FFF2-40B4-BE49-F238E27FC236}">
                <a16:creationId xmlns:a16="http://schemas.microsoft.com/office/drawing/2014/main" xmlns="" id="{4736C372-30B9-4046-B62E-8E2F6A916097}"/>
              </a:ext>
            </a:extLst>
          </p:cNvPr>
          <p:cNvSpPr/>
          <p:nvPr/>
        </p:nvSpPr>
        <p:spPr>
          <a:xfrm>
            <a:off x="361950" y="0"/>
            <a:ext cx="9119718" cy="132796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4400" b="1" dirty="0">
                <a:solidFill>
                  <a:schemeClr val="tx2">
                    <a:lumMod val="75000"/>
                    <a:lumOff val="25000"/>
                  </a:schemeClr>
                </a:solidFill>
                <a:effectLst/>
                <a:latin typeface="Aptos Display" panose="020B0004020202020204" pitchFamily="34" charset="0"/>
                <a:ea typeface="Arial" panose="020B0604020202020204" pitchFamily="34" charset="0"/>
              </a:rPr>
              <a:t>Ce spun antreprenorii...</a:t>
            </a:r>
            <a:endParaRPr lang="aa-ET" sz="4400" dirty="0">
              <a:solidFill>
                <a:schemeClr val="tx2">
                  <a:lumMod val="75000"/>
                  <a:lumOff val="25000"/>
                </a:schemeClr>
              </a:solidFill>
              <a:effectLst/>
              <a:latin typeface="Aptos Display" panose="020B0004020202020204" pitchFamily="34" charset="0"/>
              <a:ea typeface="Arial" panose="020B0604020202020204" pitchFamily="34" charset="0"/>
            </a:endParaRPr>
          </a:p>
        </p:txBody>
      </p:sp>
      <p:sp>
        <p:nvSpPr>
          <p:cNvPr id="6" name="Rectangle: Rounded Corners 7">
            <a:extLst>
              <a:ext uri="{FF2B5EF4-FFF2-40B4-BE49-F238E27FC236}">
                <a16:creationId xmlns:a16="http://schemas.microsoft.com/office/drawing/2014/main" xmlns="" id="{CD642FF1-915B-4D6D-9341-FA604311D2A6}"/>
              </a:ext>
            </a:extLst>
          </p:cNvPr>
          <p:cNvSpPr/>
          <p:nvPr/>
        </p:nvSpPr>
        <p:spPr>
          <a:xfrm>
            <a:off x="268616" y="1805065"/>
            <a:ext cx="4906184" cy="2782977"/>
          </a:xfrm>
          <a:prstGeom prst="round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a-ET"/>
          </a:p>
        </p:txBody>
      </p:sp>
      <p:pic>
        <p:nvPicPr>
          <p:cNvPr id="7" name="Graphic 8" descr="Open quotation mark with solid fill">
            <a:extLst>
              <a:ext uri="{FF2B5EF4-FFF2-40B4-BE49-F238E27FC236}">
                <a16:creationId xmlns:a16="http://schemas.microsoft.com/office/drawing/2014/main" xmlns="" id="{367707CC-032B-4E6E-B719-4C7C02104A56}"/>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1924431" y="840858"/>
            <a:ext cx="1327969" cy="1327969"/>
          </a:xfrm>
          <a:prstGeom prst="rect">
            <a:avLst/>
          </a:prstGeom>
        </p:spPr>
      </p:pic>
      <p:sp>
        <p:nvSpPr>
          <p:cNvPr id="8" name="Rectangle: Rounded Corners 11">
            <a:extLst>
              <a:ext uri="{FF2B5EF4-FFF2-40B4-BE49-F238E27FC236}">
                <a16:creationId xmlns:a16="http://schemas.microsoft.com/office/drawing/2014/main" xmlns="" id="{88374AA5-CB92-451E-976E-FB1963350E08}"/>
              </a:ext>
            </a:extLst>
          </p:cNvPr>
          <p:cNvSpPr/>
          <p:nvPr/>
        </p:nvSpPr>
        <p:spPr>
          <a:xfrm>
            <a:off x="6507956" y="1760867"/>
            <a:ext cx="4888330" cy="4415344"/>
          </a:xfrm>
          <a:prstGeom prst="round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a-ET"/>
          </a:p>
        </p:txBody>
      </p:sp>
      <p:pic>
        <p:nvPicPr>
          <p:cNvPr id="9" name="Graphic 12" descr="Open quotation mark with solid fill">
            <a:extLst>
              <a:ext uri="{FF2B5EF4-FFF2-40B4-BE49-F238E27FC236}">
                <a16:creationId xmlns:a16="http://schemas.microsoft.com/office/drawing/2014/main" xmlns="" id="{AD692CF7-2738-4597-949A-A87F7B685CD5}"/>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8079213" y="820582"/>
            <a:ext cx="1327969" cy="1327969"/>
          </a:xfrm>
          <a:prstGeom prst="rect">
            <a:avLst/>
          </a:prstGeom>
        </p:spPr>
      </p:pic>
      <p:sp>
        <p:nvSpPr>
          <p:cNvPr id="13" name="CasetăText 12">
            <a:extLst>
              <a:ext uri="{FF2B5EF4-FFF2-40B4-BE49-F238E27FC236}">
                <a16:creationId xmlns:a16="http://schemas.microsoft.com/office/drawing/2014/main" xmlns="" id="{F2118F87-3568-4368-9996-15BF6928CE8A}"/>
              </a:ext>
            </a:extLst>
          </p:cNvPr>
          <p:cNvSpPr txBox="1"/>
          <p:nvPr/>
        </p:nvSpPr>
        <p:spPr>
          <a:xfrm>
            <a:off x="743606" y="1974695"/>
            <a:ext cx="4431194" cy="2462213"/>
          </a:xfrm>
          <a:prstGeom prst="rect">
            <a:avLst/>
          </a:prstGeom>
          <a:noFill/>
        </p:spPr>
        <p:txBody>
          <a:bodyPr wrap="square">
            <a:spAutoFit/>
          </a:bodyPr>
          <a:lstStyle/>
          <a:p>
            <a:r>
              <a:rPr lang="en-US" sz="2200" b="1" i="1" dirty="0">
                <a:solidFill>
                  <a:srgbClr val="156082"/>
                </a:solidFill>
              </a:rPr>
              <a:t>Consider </a:t>
            </a:r>
            <a:r>
              <a:rPr lang="en-US" sz="2200" b="1" i="1" dirty="0" err="1">
                <a:solidFill>
                  <a:srgbClr val="156082"/>
                </a:solidFill>
              </a:rPr>
              <a:t>că</a:t>
            </a:r>
            <a:r>
              <a:rPr lang="en-US" sz="2200" b="1" i="1" dirty="0">
                <a:solidFill>
                  <a:srgbClr val="156082"/>
                </a:solidFill>
              </a:rPr>
              <a:t> a </a:t>
            </a:r>
            <a:r>
              <a:rPr lang="en-US" sz="2200" b="1" i="1" dirty="0" err="1">
                <a:solidFill>
                  <a:srgbClr val="156082"/>
                </a:solidFill>
              </a:rPr>
              <a:t>stagnat</a:t>
            </a:r>
            <a:r>
              <a:rPr lang="en-US" sz="2200" b="1" i="1" dirty="0">
                <a:solidFill>
                  <a:srgbClr val="156082"/>
                </a:solidFill>
              </a:rPr>
              <a:t> </a:t>
            </a:r>
            <a:r>
              <a:rPr lang="ro-RO" sz="2200" b="1" i="1" dirty="0">
                <a:solidFill>
                  <a:srgbClr val="156082"/>
                </a:solidFill>
              </a:rPr>
              <a:t>fenomenul corupției în Moldova, </a:t>
            </a:r>
            <a:r>
              <a:rPr lang="en-US" sz="2200" b="1" i="1" dirty="0" err="1">
                <a:solidFill>
                  <a:srgbClr val="156082"/>
                </a:solidFill>
              </a:rPr>
              <a:t>deoarece</a:t>
            </a:r>
            <a:r>
              <a:rPr lang="en-US" sz="2200" b="1" i="1" dirty="0">
                <a:solidFill>
                  <a:srgbClr val="156082"/>
                </a:solidFill>
              </a:rPr>
              <a:t> da, se </a:t>
            </a:r>
            <a:r>
              <a:rPr lang="en-US" sz="2200" b="1" i="1" dirty="0" err="1">
                <a:solidFill>
                  <a:srgbClr val="156082"/>
                </a:solidFill>
              </a:rPr>
              <a:t>luptă</a:t>
            </a:r>
            <a:r>
              <a:rPr lang="en-US" sz="2200" b="1" i="1" dirty="0">
                <a:solidFill>
                  <a:srgbClr val="156082"/>
                </a:solidFill>
              </a:rPr>
              <a:t>. </a:t>
            </a:r>
            <a:r>
              <a:rPr lang="en-US" sz="2200" b="1" i="1" dirty="0" err="1">
                <a:solidFill>
                  <a:srgbClr val="156082"/>
                </a:solidFill>
              </a:rPr>
              <a:t>Autoritățile</a:t>
            </a:r>
            <a:r>
              <a:rPr lang="en-US" sz="2200" b="1" i="1" dirty="0">
                <a:solidFill>
                  <a:srgbClr val="156082"/>
                </a:solidFill>
              </a:rPr>
              <a:t> </a:t>
            </a:r>
            <a:r>
              <a:rPr lang="en-US" sz="2200" b="1" i="1" dirty="0" err="1">
                <a:solidFill>
                  <a:srgbClr val="156082"/>
                </a:solidFill>
              </a:rPr>
              <a:t>luptă</a:t>
            </a:r>
            <a:r>
              <a:rPr lang="en-US" sz="2200" b="1" i="1" dirty="0">
                <a:solidFill>
                  <a:srgbClr val="156082"/>
                </a:solidFill>
              </a:rPr>
              <a:t> </a:t>
            </a:r>
            <a:r>
              <a:rPr lang="en-US" sz="2200" b="1" i="1" dirty="0" err="1">
                <a:solidFill>
                  <a:srgbClr val="156082"/>
                </a:solidFill>
              </a:rPr>
              <a:t>agresiv</a:t>
            </a:r>
            <a:r>
              <a:rPr lang="en-US" sz="2200" b="1" i="1" dirty="0">
                <a:solidFill>
                  <a:srgbClr val="156082"/>
                </a:solidFill>
              </a:rPr>
              <a:t> cu </a:t>
            </a:r>
            <a:r>
              <a:rPr lang="en-US" sz="2200" b="1" i="1" dirty="0" err="1">
                <a:solidFill>
                  <a:srgbClr val="156082"/>
                </a:solidFill>
              </a:rPr>
              <a:t>acest</a:t>
            </a:r>
            <a:r>
              <a:rPr lang="en-US" sz="2200" b="1" i="1" dirty="0">
                <a:solidFill>
                  <a:srgbClr val="156082"/>
                </a:solidFill>
              </a:rPr>
              <a:t> s</a:t>
            </a:r>
            <a:r>
              <a:rPr lang="ro-RO" sz="2200" b="1" i="1" dirty="0">
                <a:solidFill>
                  <a:srgbClr val="156082"/>
                </a:solidFill>
              </a:rPr>
              <a:t>i</a:t>
            </a:r>
            <a:r>
              <a:rPr lang="en-US" sz="2200" b="1" i="1" dirty="0">
                <a:solidFill>
                  <a:srgbClr val="156082"/>
                </a:solidFill>
              </a:rPr>
              <a:t>stem</a:t>
            </a:r>
            <a:r>
              <a:rPr lang="ro-RO" sz="2200" b="1" i="1" dirty="0">
                <a:solidFill>
                  <a:srgbClr val="156082"/>
                </a:solidFill>
              </a:rPr>
              <a:t>. </a:t>
            </a:r>
            <a:r>
              <a:rPr lang="en-US" sz="2200" b="1" i="1" dirty="0">
                <a:solidFill>
                  <a:srgbClr val="156082"/>
                </a:solidFill>
              </a:rPr>
              <a:t>Dar </a:t>
            </a:r>
            <a:r>
              <a:rPr lang="en-US" sz="2200" b="1" i="1" dirty="0" err="1">
                <a:solidFill>
                  <a:srgbClr val="156082"/>
                </a:solidFill>
              </a:rPr>
              <a:t>dacă</a:t>
            </a:r>
            <a:r>
              <a:rPr lang="en-US" sz="2200" b="1" i="1" dirty="0">
                <a:solidFill>
                  <a:srgbClr val="156082"/>
                </a:solidFill>
              </a:rPr>
              <a:t> se </a:t>
            </a:r>
            <a:r>
              <a:rPr lang="en-US" sz="2200" b="1" i="1" dirty="0" err="1">
                <a:solidFill>
                  <a:srgbClr val="156082"/>
                </a:solidFill>
              </a:rPr>
              <a:t>luptă</a:t>
            </a:r>
            <a:r>
              <a:rPr lang="en-US" sz="2200" b="1" i="1" dirty="0">
                <a:solidFill>
                  <a:srgbClr val="156082"/>
                </a:solidFill>
              </a:rPr>
              <a:t> </a:t>
            </a:r>
            <a:r>
              <a:rPr lang="en-US" sz="2200" b="1" i="1" dirty="0" err="1">
                <a:solidFill>
                  <a:srgbClr val="156082"/>
                </a:solidFill>
              </a:rPr>
              <a:t>agresiv</a:t>
            </a:r>
            <a:r>
              <a:rPr lang="en-US" sz="2200" b="1" i="1" dirty="0">
                <a:solidFill>
                  <a:srgbClr val="156082"/>
                </a:solidFill>
              </a:rPr>
              <a:t> se </a:t>
            </a:r>
            <a:r>
              <a:rPr lang="en-US" sz="2200" b="1" i="1" dirty="0" err="1">
                <a:solidFill>
                  <a:srgbClr val="156082"/>
                </a:solidFill>
              </a:rPr>
              <a:t>măresc</a:t>
            </a:r>
            <a:r>
              <a:rPr lang="en-US" sz="2200" b="1" i="1" dirty="0">
                <a:solidFill>
                  <a:srgbClr val="156082"/>
                </a:solidFill>
              </a:rPr>
              <a:t> </a:t>
            </a:r>
            <a:r>
              <a:rPr lang="en-US" sz="2200" b="1" i="1" dirty="0" err="1">
                <a:solidFill>
                  <a:srgbClr val="156082"/>
                </a:solidFill>
              </a:rPr>
              <a:t>și</a:t>
            </a:r>
            <a:r>
              <a:rPr lang="en-US" sz="2200" b="1" i="1" dirty="0">
                <a:solidFill>
                  <a:srgbClr val="156082"/>
                </a:solidFill>
              </a:rPr>
              <a:t> </a:t>
            </a:r>
            <a:r>
              <a:rPr lang="en-US" sz="2200" b="1" i="1" dirty="0" err="1">
                <a:solidFill>
                  <a:srgbClr val="156082"/>
                </a:solidFill>
              </a:rPr>
              <a:t>mizele</a:t>
            </a:r>
            <a:r>
              <a:rPr lang="en-US" sz="2200" b="1" i="1" dirty="0">
                <a:solidFill>
                  <a:srgbClr val="156082"/>
                </a:solidFill>
              </a:rPr>
              <a:t>. </a:t>
            </a:r>
            <a:r>
              <a:rPr lang="en-US" sz="2200" b="1" i="1" dirty="0" err="1">
                <a:solidFill>
                  <a:srgbClr val="156082"/>
                </a:solidFill>
              </a:rPr>
              <a:t>Recompensele</a:t>
            </a:r>
            <a:r>
              <a:rPr lang="en-US" sz="2200" b="1" i="1" dirty="0">
                <a:solidFill>
                  <a:srgbClr val="156082"/>
                </a:solidFill>
              </a:rPr>
              <a:t> </a:t>
            </a:r>
            <a:r>
              <a:rPr lang="en-US" sz="2200" b="1" i="1" dirty="0" err="1">
                <a:solidFill>
                  <a:srgbClr val="156082"/>
                </a:solidFill>
              </a:rPr>
              <a:t>și</a:t>
            </a:r>
            <a:r>
              <a:rPr lang="en-US" sz="2200" b="1" i="1" dirty="0">
                <a:solidFill>
                  <a:srgbClr val="156082"/>
                </a:solidFill>
              </a:rPr>
              <a:t> </a:t>
            </a:r>
            <a:r>
              <a:rPr lang="en-US" sz="2200" b="1" i="1" dirty="0" err="1">
                <a:solidFill>
                  <a:srgbClr val="156082"/>
                </a:solidFill>
              </a:rPr>
              <a:t>sumele</a:t>
            </a:r>
            <a:r>
              <a:rPr lang="en-US" sz="2200" b="1" i="1" dirty="0">
                <a:solidFill>
                  <a:srgbClr val="156082"/>
                </a:solidFill>
              </a:rPr>
              <a:t> care se </a:t>
            </a:r>
            <a:r>
              <a:rPr lang="en-US" sz="2200" b="1" i="1" dirty="0" err="1">
                <a:solidFill>
                  <a:srgbClr val="156082"/>
                </a:solidFill>
              </a:rPr>
              <a:t>cer</a:t>
            </a:r>
            <a:r>
              <a:rPr lang="en-US" sz="2200" b="1" i="1" dirty="0">
                <a:solidFill>
                  <a:srgbClr val="156082"/>
                </a:solidFill>
              </a:rPr>
              <a:t>. [FG3-B10]</a:t>
            </a:r>
          </a:p>
        </p:txBody>
      </p:sp>
      <p:sp>
        <p:nvSpPr>
          <p:cNvPr id="15" name="CasetăText 14">
            <a:extLst>
              <a:ext uri="{FF2B5EF4-FFF2-40B4-BE49-F238E27FC236}">
                <a16:creationId xmlns:a16="http://schemas.microsoft.com/office/drawing/2014/main" xmlns="" id="{6DC89614-E0F9-4853-A3FA-073A9FBBF76B}"/>
              </a:ext>
            </a:extLst>
          </p:cNvPr>
          <p:cNvSpPr txBox="1"/>
          <p:nvPr/>
        </p:nvSpPr>
        <p:spPr>
          <a:xfrm>
            <a:off x="6719427" y="1974695"/>
            <a:ext cx="4528369" cy="3970318"/>
          </a:xfrm>
          <a:prstGeom prst="rect">
            <a:avLst/>
          </a:prstGeom>
          <a:noFill/>
        </p:spPr>
        <p:txBody>
          <a:bodyPr wrap="square">
            <a:spAutoFit/>
          </a:bodyPr>
          <a:lstStyle/>
          <a:p>
            <a:r>
              <a:rPr lang="en-US" sz="2100" b="1" i="1" dirty="0" err="1">
                <a:solidFill>
                  <a:srgbClr val="156082"/>
                </a:solidFill>
              </a:rPr>
              <a:t>Dacă</a:t>
            </a:r>
            <a:r>
              <a:rPr lang="en-US" sz="2100" b="1" i="1" dirty="0">
                <a:solidFill>
                  <a:srgbClr val="156082"/>
                </a:solidFill>
              </a:rPr>
              <a:t> e </a:t>
            </a:r>
            <a:r>
              <a:rPr lang="en-US" sz="2100" b="1" i="1" dirty="0" err="1">
                <a:solidFill>
                  <a:srgbClr val="156082"/>
                </a:solidFill>
              </a:rPr>
              <a:t>să</a:t>
            </a:r>
            <a:r>
              <a:rPr lang="en-US" sz="2100" b="1" i="1" dirty="0">
                <a:solidFill>
                  <a:srgbClr val="156082"/>
                </a:solidFill>
              </a:rPr>
              <a:t> </a:t>
            </a:r>
            <a:r>
              <a:rPr lang="en-US" sz="2100" b="1" i="1" dirty="0" err="1">
                <a:solidFill>
                  <a:srgbClr val="156082"/>
                </a:solidFill>
              </a:rPr>
              <a:t>vorbim</a:t>
            </a:r>
            <a:r>
              <a:rPr lang="en-US" sz="2100" b="1" i="1" dirty="0">
                <a:solidFill>
                  <a:srgbClr val="156082"/>
                </a:solidFill>
              </a:rPr>
              <a:t> de </a:t>
            </a:r>
            <a:r>
              <a:rPr lang="en-US" sz="2100" b="1" i="1" dirty="0" err="1">
                <a:solidFill>
                  <a:srgbClr val="156082"/>
                </a:solidFill>
              </a:rPr>
              <a:t>domeniul</a:t>
            </a:r>
            <a:r>
              <a:rPr lang="en-US" sz="2100" b="1" i="1" dirty="0">
                <a:solidFill>
                  <a:srgbClr val="156082"/>
                </a:solidFill>
              </a:rPr>
              <a:t> economic </a:t>
            </a:r>
            <a:r>
              <a:rPr lang="en-US" sz="2100" b="1" i="1" dirty="0" err="1">
                <a:solidFill>
                  <a:srgbClr val="156082"/>
                </a:solidFill>
              </a:rPr>
              <a:t>în</a:t>
            </a:r>
            <a:r>
              <a:rPr lang="en-US" sz="2100" b="1" i="1" dirty="0">
                <a:solidFill>
                  <a:srgbClr val="156082"/>
                </a:solidFill>
              </a:rPr>
              <a:t> care </a:t>
            </a:r>
            <a:r>
              <a:rPr lang="en-US" sz="2100" b="1" i="1" dirty="0" err="1">
                <a:solidFill>
                  <a:srgbClr val="156082"/>
                </a:solidFill>
              </a:rPr>
              <a:t>noi</a:t>
            </a:r>
            <a:r>
              <a:rPr lang="en-US" sz="2100" b="1" i="1" dirty="0">
                <a:solidFill>
                  <a:srgbClr val="156082"/>
                </a:solidFill>
              </a:rPr>
              <a:t> ne </a:t>
            </a:r>
            <a:r>
              <a:rPr lang="en-US" sz="2100" b="1" i="1" dirty="0" err="1">
                <a:solidFill>
                  <a:srgbClr val="156082"/>
                </a:solidFill>
              </a:rPr>
              <a:t>aflăm</a:t>
            </a:r>
            <a:r>
              <a:rPr lang="ro-RO" sz="2100" b="1" i="1" dirty="0">
                <a:solidFill>
                  <a:srgbClr val="156082"/>
                </a:solidFill>
              </a:rPr>
              <a:t>,</a:t>
            </a:r>
            <a:r>
              <a:rPr lang="en-US" sz="2100" b="1" i="1" dirty="0">
                <a:solidFill>
                  <a:srgbClr val="156082"/>
                </a:solidFill>
              </a:rPr>
              <a:t> </a:t>
            </a:r>
            <a:r>
              <a:rPr lang="en-US" sz="2100" b="1" i="1" dirty="0" err="1">
                <a:solidFill>
                  <a:srgbClr val="156082"/>
                </a:solidFill>
              </a:rPr>
              <a:t>dar</a:t>
            </a:r>
            <a:r>
              <a:rPr lang="en-US" sz="2100" b="1" i="1" dirty="0">
                <a:solidFill>
                  <a:srgbClr val="156082"/>
                </a:solidFill>
              </a:rPr>
              <a:t> </a:t>
            </a:r>
            <a:r>
              <a:rPr lang="en-US" sz="2100" b="1" i="1" dirty="0" err="1">
                <a:solidFill>
                  <a:srgbClr val="156082"/>
                </a:solidFill>
              </a:rPr>
              <a:t>și</a:t>
            </a:r>
            <a:r>
              <a:rPr lang="en-US" sz="2100" b="1" i="1" dirty="0">
                <a:solidFill>
                  <a:srgbClr val="156082"/>
                </a:solidFill>
              </a:rPr>
              <a:t> </a:t>
            </a:r>
            <a:r>
              <a:rPr lang="en-US" sz="2100" b="1" i="1" dirty="0" err="1">
                <a:solidFill>
                  <a:srgbClr val="156082"/>
                </a:solidFill>
              </a:rPr>
              <a:t>în</a:t>
            </a:r>
            <a:r>
              <a:rPr lang="en-US" sz="2100" b="1" i="1" dirty="0">
                <a:solidFill>
                  <a:srgbClr val="156082"/>
                </a:solidFill>
              </a:rPr>
              <a:t> </a:t>
            </a:r>
            <a:r>
              <a:rPr lang="en-US" sz="2100" b="1" i="1" dirty="0" err="1">
                <a:solidFill>
                  <a:srgbClr val="156082"/>
                </a:solidFill>
              </a:rPr>
              <a:t>învățământ</a:t>
            </a:r>
            <a:r>
              <a:rPr lang="en-US" sz="2100" b="1" i="1" dirty="0">
                <a:solidFill>
                  <a:srgbClr val="156082"/>
                </a:solidFill>
              </a:rPr>
              <a:t> </a:t>
            </a:r>
            <a:r>
              <a:rPr lang="en-US" sz="2100" b="1" i="1" dirty="0" err="1">
                <a:solidFill>
                  <a:srgbClr val="156082"/>
                </a:solidFill>
              </a:rPr>
              <a:t>și</a:t>
            </a:r>
            <a:r>
              <a:rPr lang="en-US" sz="2100" b="1" i="1" dirty="0">
                <a:solidFill>
                  <a:srgbClr val="156082"/>
                </a:solidFill>
              </a:rPr>
              <a:t> </a:t>
            </a:r>
            <a:r>
              <a:rPr lang="en-US" sz="2100" b="1" i="1" dirty="0" err="1">
                <a:solidFill>
                  <a:srgbClr val="156082"/>
                </a:solidFill>
              </a:rPr>
              <a:t>medicin</a:t>
            </a:r>
            <a:r>
              <a:rPr lang="ro-RO" sz="2100" b="1" i="1" dirty="0">
                <a:solidFill>
                  <a:srgbClr val="156082"/>
                </a:solidFill>
              </a:rPr>
              <a:t>ă</a:t>
            </a:r>
            <a:r>
              <a:rPr lang="en-US" sz="2100" b="1" i="1" dirty="0">
                <a:solidFill>
                  <a:srgbClr val="156082"/>
                </a:solidFill>
              </a:rPr>
              <a:t> </a:t>
            </a:r>
            <a:r>
              <a:rPr lang="en-US" sz="2100" b="1" i="1" dirty="0" err="1">
                <a:solidFill>
                  <a:srgbClr val="156082"/>
                </a:solidFill>
              </a:rPr>
              <a:t>și</a:t>
            </a:r>
            <a:r>
              <a:rPr lang="en-US" sz="2100" b="1" i="1" dirty="0">
                <a:solidFill>
                  <a:srgbClr val="156082"/>
                </a:solidFill>
              </a:rPr>
              <a:t> din </a:t>
            </a:r>
            <a:r>
              <a:rPr lang="en-US" sz="2100" b="1" i="1" dirty="0" err="1">
                <a:solidFill>
                  <a:srgbClr val="156082"/>
                </a:solidFill>
              </a:rPr>
              <a:t>alte</a:t>
            </a:r>
            <a:r>
              <a:rPr lang="en-US" sz="2100" b="1" i="1" dirty="0">
                <a:solidFill>
                  <a:srgbClr val="156082"/>
                </a:solidFill>
              </a:rPr>
              <a:t> </a:t>
            </a:r>
            <a:r>
              <a:rPr lang="ro-RO" sz="2100" b="1" i="1" dirty="0">
                <a:solidFill>
                  <a:srgbClr val="156082"/>
                </a:solidFill>
              </a:rPr>
              <a:t>domenii,</a:t>
            </a:r>
            <a:r>
              <a:rPr lang="en-US" sz="2100" b="1" i="1" dirty="0">
                <a:solidFill>
                  <a:srgbClr val="156082"/>
                </a:solidFill>
              </a:rPr>
              <a:t> </a:t>
            </a:r>
            <a:r>
              <a:rPr lang="en-US" sz="2100" b="1" i="1" dirty="0" err="1">
                <a:solidFill>
                  <a:srgbClr val="156082"/>
                </a:solidFill>
              </a:rPr>
              <a:t>vreau</a:t>
            </a:r>
            <a:r>
              <a:rPr lang="en-US" sz="2100" b="1" i="1" dirty="0">
                <a:solidFill>
                  <a:srgbClr val="156082"/>
                </a:solidFill>
              </a:rPr>
              <a:t> </a:t>
            </a:r>
            <a:r>
              <a:rPr lang="en-US" sz="2100" b="1" i="1" dirty="0" err="1">
                <a:solidFill>
                  <a:srgbClr val="156082"/>
                </a:solidFill>
              </a:rPr>
              <a:t>să</a:t>
            </a:r>
            <a:r>
              <a:rPr lang="en-US" sz="2100" b="1" i="1" dirty="0">
                <a:solidFill>
                  <a:srgbClr val="156082"/>
                </a:solidFill>
              </a:rPr>
              <a:t> </a:t>
            </a:r>
            <a:r>
              <a:rPr lang="en-US" sz="2100" b="1" i="1" dirty="0" err="1">
                <a:solidFill>
                  <a:srgbClr val="156082"/>
                </a:solidFill>
              </a:rPr>
              <a:t>zic</a:t>
            </a:r>
            <a:r>
              <a:rPr lang="en-US" sz="2100" b="1" i="1" dirty="0">
                <a:solidFill>
                  <a:srgbClr val="156082"/>
                </a:solidFill>
              </a:rPr>
              <a:t> </a:t>
            </a:r>
            <a:r>
              <a:rPr lang="en-US" sz="2100" b="1" i="1" dirty="0" err="1">
                <a:solidFill>
                  <a:srgbClr val="156082"/>
                </a:solidFill>
              </a:rPr>
              <a:t>că</a:t>
            </a:r>
            <a:r>
              <a:rPr lang="en-US" sz="2100" b="1" i="1" dirty="0">
                <a:solidFill>
                  <a:srgbClr val="156082"/>
                </a:solidFill>
              </a:rPr>
              <a:t> </a:t>
            </a:r>
            <a:r>
              <a:rPr lang="en-US" sz="2100" b="1" i="1" dirty="0" err="1">
                <a:solidFill>
                  <a:srgbClr val="156082"/>
                </a:solidFill>
              </a:rPr>
              <a:t>în</a:t>
            </a:r>
            <a:r>
              <a:rPr lang="en-US" sz="2100" b="1" i="1" dirty="0">
                <a:solidFill>
                  <a:srgbClr val="156082"/>
                </a:solidFill>
              </a:rPr>
              <a:t> </a:t>
            </a:r>
            <a:r>
              <a:rPr lang="en-US" sz="2100" b="1" i="1" dirty="0" err="1">
                <a:solidFill>
                  <a:srgbClr val="156082"/>
                </a:solidFill>
              </a:rPr>
              <a:t>ultimii</a:t>
            </a:r>
            <a:r>
              <a:rPr lang="en-US" sz="2100" b="1" i="1" dirty="0">
                <a:solidFill>
                  <a:srgbClr val="156082"/>
                </a:solidFill>
              </a:rPr>
              <a:t> ani </a:t>
            </a:r>
            <a:r>
              <a:rPr lang="en-US" sz="2100" b="1" i="1" dirty="0" err="1">
                <a:solidFill>
                  <a:srgbClr val="156082"/>
                </a:solidFill>
              </a:rPr>
              <a:t>după</a:t>
            </a:r>
            <a:r>
              <a:rPr lang="en-US" sz="2100" b="1" i="1" dirty="0">
                <a:solidFill>
                  <a:srgbClr val="156082"/>
                </a:solidFill>
              </a:rPr>
              <a:t> </a:t>
            </a:r>
            <a:r>
              <a:rPr lang="en-US" sz="2100" b="1" i="1" dirty="0" err="1">
                <a:solidFill>
                  <a:srgbClr val="156082"/>
                </a:solidFill>
              </a:rPr>
              <a:t>părerea</a:t>
            </a:r>
            <a:r>
              <a:rPr lang="en-US" sz="2100" b="1" i="1" dirty="0">
                <a:solidFill>
                  <a:srgbClr val="156082"/>
                </a:solidFill>
              </a:rPr>
              <a:t> </a:t>
            </a:r>
            <a:r>
              <a:rPr lang="en-US" sz="2100" b="1" i="1" dirty="0" err="1">
                <a:solidFill>
                  <a:srgbClr val="156082"/>
                </a:solidFill>
              </a:rPr>
              <a:t>mea</a:t>
            </a:r>
            <a:r>
              <a:rPr lang="ro-RO" sz="2100" b="1" i="1" dirty="0">
                <a:solidFill>
                  <a:srgbClr val="156082"/>
                </a:solidFill>
              </a:rPr>
              <a:t>,</a:t>
            </a:r>
            <a:r>
              <a:rPr lang="en-US" sz="2100" b="1" i="1" dirty="0">
                <a:solidFill>
                  <a:srgbClr val="156082"/>
                </a:solidFill>
              </a:rPr>
              <a:t> </a:t>
            </a:r>
            <a:r>
              <a:rPr lang="en-US" sz="2100" b="1" i="1" dirty="0" err="1">
                <a:solidFill>
                  <a:srgbClr val="156082"/>
                </a:solidFill>
              </a:rPr>
              <a:t>adică</a:t>
            </a:r>
            <a:r>
              <a:rPr lang="en-US" sz="2100" b="1" i="1" dirty="0">
                <a:solidFill>
                  <a:srgbClr val="156082"/>
                </a:solidFill>
              </a:rPr>
              <a:t> </a:t>
            </a:r>
            <a:r>
              <a:rPr lang="en-US" sz="2100" b="1" i="1" dirty="0" err="1">
                <a:solidFill>
                  <a:srgbClr val="156082"/>
                </a:solidFill>
              </a:rPr>
              <a:t>toate</a:t>
            </a:r>
            <a:r>
              <a:rPr lang="en-US" sz="2100" b="1" i="1" dirty="0">
                <a:solidFill>
                  <a:srgbClr val="156082"/>
                </a:solidFill>
              </a:rPr>
              <a:t> </a:t>
            </a:r>
            <a:r>
              <a:rPr lang="en-US" sz="2100" b="1" i="1" dirty="0" err="1">
                <a:solidFill>
                  <a:srgbClr val="156082"/>
                </a:solidFill>
              </a:rPr>
              <a:t>situațiile</a:t>
            </a:r>
            <a:r>
              <a:rPr lang="en-US" sz="2100" b="1" i="1" dirty="0">
                <a:solidFill>
                  <a:srgbClr val="156082"/>
                </a:solidFill>
              </a:rPr>
              <a:t> pe care le </a:t>
            </a:r>
            <a:r>
              <a:rPr lang="en-US" sz="2100" b="1" i="1" dirty="0" err="1">
                <a:solidFill>
                  <a:srgbClr val="156082"/>
                </a:solidFill>
              </a:rPr>
              <a:t>întâlneam</a:t>
            </a:r>
            <a:r>
              <a:rPr lang="ro-RO" sz="2100" b="1" i="1" dirty="0">
                <a:solidFill>
                  <a:srgbClr val="156082"/>
                </a:solidFill>
              </a:rPr>
              <a:t>,</a:t>
            </a:r>
            <a:r>
              <a:rPr lang="en-US" sz="2100" b="1" i="1" dirty="0">
                <a:solidFill>
                  <a:srgbClr val="156082"/>
                </a:solidFill>
              </a:rPr>
              <a:t> s-a </a:t>
            </a:r>
            <a:r>
              <a:rPr lang="en-US" sz="2100" b="1" i="1" dirty="0" err="1">
                <a:solidFill>
                  <a:srgbClr val="156082"/>
                </a:solidFill>
              </a:rPr>
              <a:t>mai</a:t>
            </a:r>
            <a:r>
              <a:rPr lang="en-US" sz="2100" b="1" i="1" dirty="0">
                <a:solidFill>
                  <a:srgbClr val="156082"/>
                </a:solidFill>
              </a:rPr>
              <a:t> </a:t>
            </a:r>
            <a:r>
              <a:rPr lang="ro-RO" sz="2100" b="1" i="1" dirty="0">
                <a:solidFill>
                  <a:srgbClr val="156082"/>
                </a:solidFill>
              </a:rPr>
              <a:t>redus</a:t>
            </a:r>
            <a:r>
              <a:rPr lang="en-US" sz="2100" b="1" i="1" dirty="0">
                <a:solidFill>
                  <a:srgbClr val="156082"/>
                </a:solidFill>
              </a:rPr>
              <a:t> </a:t>
            </a:r>
            <a:r>
              <a:rPr lang="en-US" sz="2100" b="1" i="1" dirty="0" err="1">
                <a:solidFill>
                  <a:srgbClr val="156082"/>
                </a:solidFill>
              </a:rPr>
              <a:t>corupția</a:t>
            </a:r>
            <a:r>
              <a:rPr lang="en-US" sz="2100" b="1" i="1" dirty="0">
                <a:solidFill>
                  <a:srgbClr val="156082"/>
                </a:solidFill>
              </a:rPr>
              <a:t>. </a:t>
            </a:r>
            <a:r>
              <a:rPr lang="en-US" sz="2100" b="1" i="1" dirty="0" err="1">
                <a:solidFill>
                  <a:srgbClr val="156082"/>
                </a:solidFill>
              </a:rPr>
              <a:t>Oarecum</a:t>
            </a:r>
            <a:r>
              <a:rPr lang="ro-RO" sz="2100" b="1" i="1" dirty="0">
                <a:solidFill>
                  <a:srgbClr val="156082"/>
                </a:solidFill>
              </a:rPr>
              <a:t>,</a:t>
            </a:r>
            <a:r>
              <a:rPr lang="en-US" sz="2100" b="1" i="1" dirty="0">
                <a:solidFill>
                  <a:srgbClr val="156082"/>
                </a:solidFill>
              </a:rPr>
              <a:t> </a:t>
            </a:r>
            <a:r>
              <a:rPr lang="en-US" sz="2100" b="1" i="1" dirty="0" err="1">
                <a:solidFill>
                  <a:srgbClr val="156082"/>
                </a:solidFill>
              </a:rPr>
              <a:t>oamenii</a:t>
            </a:r>
            <a:r>
              <a:rPr lang="en-US" sz="2100" b="1" i="1" dirty="0">
                <a:solidFill>
                  <a:srgbClr val="156082"/>
                </a:solidFill>
              </a:rPr>
              <a:t> se </a:t>
            </a:r>
            <a:r>
              <a:rPr lang="en-US" sz="2100" b="1" i="1" dirty="0" err="1">
                <a:solidFill>
                  <a:srgbClr val="156082"/>
                </a:solidFill>
              </a:rPr>
              <a:t>tem</a:t>
            </a:r>
            <a:r>
              <a:rPr lang="en-US" sz="2100" b="1" i="1" dirty="0">
                <a:solidFill>
                  <a:srgbClr val="156082"/>
                </a:solidFill>
              </a:rPr>
              <a:t> </a:t>
            </a:r>
            <a:r>
              <a:rPr lang="en-US" sz="2100" b="1" i="1" dirty="0" err="1">
                <a:solidFill>
                  <a:srgbClr val="156082"/>
                </a:solidFill>
              </a:rPr>
              <a:t>foarte</a:t>
            </a:r>
            <a:r>
              <a:rPr lang="en-US" sz="2100" b="1" i="1" dirty="0">
                <a:solidFill>
                  <a:srgbClr val="156082"/>
                </a:solidFill>
              </a:rPr>
              <a:t> </a:t>
            </a:r>
            <a:r>
              <a:rPr lang="en-US" sz="2100" b="1" i="1" dirty="0" err="1">
                <a:solidFill>
                  <a:srgbClr val="156082"/>
                </a:solidFill>
              </a:rPr>
              <a:t>mult</a:t>
            </a:r>
            <a:r>
              <a:rPr lang="ro-RO" sz="2100" b="1" i="1" dirty="0">
                <a:solidFill>
                  <a:srgbClr val="156082"/>
                </a:solidFill>
              </a:rPr>
              <a:t>,</a:t>
            </a:r>
            <a:r>
              <a:rPr lang="en-US" sz="2100" b="1" i="1" dirty="0">
                <a:solidFill>
                  <a:srgbClr val="156082"/>
                </a:solidFill>
              </a:rPr>
              <a:t> din </a:t>
            </a:r>
            <a:r>
              <a:rPr lang="en-US" sz="2100" b="1" i="1" dirty="0" err="1">
                <a:solidFill>
                  <a:srgbClr val="156082"/>
                </a:solidFill>
              </a:rPr>
              <a:t>cei</a:t>
            </a:r>
            <a:r>
              <a:rPr lang="en-US" sz="2100" b="1" i="1" dirty="0">
                <a:solidFill>
                  <a:srgbClr val="156082"/>
                </a:solidFill>
              </a:rPr>
              <a:t> care </a:t>
            </a:r>
            <a:r>
              <a:rPr lang="en-US" sz="2100" b="1" i="1" dirty="0" err="1">
                <a:solidFill>
                  <a:srgbClr val="156082"/>
                </a:solidFill>
              </a:rPr>
              <a:t>erau</a:t>
            </a:r>
            <a:r>
              <a:rPr lang="en-US" sz="2100" b="1" i="1" dirty="0">
                <a:solidFill>
                  <a:srgbClr val="156082"/>
                </a:solidFill>
              </a:rPr>
              <a:t> </a:t>
            </a:r>
            <a:r>
              <a:rPr lang="en-US" sz="2100" b="1" i="1" dirty="0" err="1">
                <a:solidFill>
                  <a:srgbClr val="156082"/>
                </a:solidFill>
              </a:rPr>
              <a:t>corupți</a:t>
            </a:r>
            <a:r>
              <a:rPr lang="en-US" sz="2100" b="1" i="1" dirty="0">
                <a:solidFill>
                  <a:srgbClr val="156082"/>
                </a:solidFill>
              </a:rPr>
              <a:t>, luau mite</a:t>
            </a:r>
            <a:r>
              <a:rPr lang="ro-RO" sz="2100" b="1" i="1" dirty="0">
                <a:solidFill>
                  <a:srgbClr val="156082"/>
                </a:solidFill>
              </a:rPr>
              <a:t>,</a:t>
            </a:r>
            <a:r>
              <a:rPr lang="en-US" sz="2100" b="1" i="1" dirty="0">
                <a:solidFill>
                  <a:srgbClr val="156082"/>
                </a:solidFill>
              </a:rPr>
              <a:t> </a:t>
            </a:r>
            <a:r>
              <a:rPr lang="en-US" sz="2100" b="1" i="1" dirty="0" err="1">
                <a:solidFill>
                  <a:srgbClr val="156082"/>
                </a:solidFill>
              </a:rPr>
              <a:t>așa</a:t>
            </a:r>
            <a:r>
              <a:rPr lang="en-US" sz="2100" b="1" i="1" dirty="0">
                <a:solidFill>
                  <a:srgbClr val="156082"/>
                </a:solidFill>
              </a:rPr>
              <a:t> </a:t>
            </a:r>
            <a:r>
              <a:rPr lang="en-US" sz="2100" b="1" i="1" dirty="0" err="1">
                <a:solidFill>
                  <a:srgbClr val="156082"/>
                </a:solidFill>
              </a:rPr>
              <a:t>mai</a:t>
            </a:r>
            <a:r>
              <a:rPr lang="en-US" sz="2100" b="1" i="1" dirty="0">
                <a:solidFill>
                  <a:srgbClr val="156082"/>
                </a:solidFill>
              </a:rPr>
              <a:t> </a:t>
            </a:r>
            <a:r>
              <a:rPr lang="en-US" sz="2100" b="1" i="1" dirty="0" err="1">
                <a:solidFill>
                  <a:srgbClr val="156082"/>
                </a:solidFill>
              </a:rPr>
              <a:t>lejer</a:t>
            </a:r>
            <a:r>
              <a:rPr lang="en-US" sz="2100" b="1" i="1" dirty="0">
                <a:solidFill>
                  <a:srgbClr val="156082"/>
                </a:solidFill>
              </a:rPr>
              <a:t> </a:t>
            </a:r>
            <a:r>
              <a:rPr lang="en-US" sz="2100" b="1" i="1" dirty="0" err="1">
                <a:solidFill>
                  <a:srgbClr val="156082"/>
                </a:solidFill>
              </a:rPr>
              <a:t>mai</a:t>
            </a:r>
            <a:r>
              <a:rPr lang="en-US" sz="2100" b="1" i="1" dirty="0">
                <a:solidFill>
                  <a:srgbClr val="156082"/>
                </a:solidFill>
              </a:rPr>
              <a:t> </a:t>
            </a:r>
            <a:r>
              <a:rPr lang="en-US" sz="2100" b="1" i="1" dirty="0" err="1">
                <a:solidFill>
                  <a:srgbClr val="156082"/>
                </a:solidFill>
              </a:rPr>
              <a:t>ușurel</a:t>
            </a:r>
            <a:r>
              <a:rPr lang="en-US" sz="2100" b="1" i="1" dirty="0">
                <a:solidFill>
                  <a:srgbClr val="156082"/>
                </a:solidFill>
              </a:rPr>
              <a:t>, </a:t>
            </a:r>
            <a:r>
              <a:rPr lang="en-US" sz="2100" b="1" i="1" dirty="0" err="1">
                <a:solidFill>
                  <a:srgbClr val="156082"/>
                </a:solidFill>
              </a:rPr>
              <a:t>foarte</a:t>
            </a:r>
            <a:r>
              <a:rPr lang="en-US" sz="2100" b="1" i="1" dirty="0">
                <a:solidFill>
                  <a:srgbClr val="156082"/>
                </a:solidFill>
              </a:rPr>
              <a:t> </a:t>
            </a:r>
            <a:r>
              <a:rPr lang="en-US" sz="2100" b="1" i="1" dirty="0" err="1">
                <a:solidFill>
                  <a:srgbClr val="156082"/>
                </a:solidFill>
              </a:rPr>
              <a:t>simplu</a:t>
            </a:r>
            <a:r>
              <a:rPr lang="ro-RO" sz="2100" b="1" i="1" dirty="0">
                <a:solidFill>
                  <a:srgbClr val="156082"/>
                </a:solidFill>
              </a:rPr>
              <a:t>,</a:t>
            </a:r>
            <a:r>
              <a:rPr lang="en-US" sz="2100" b="1" i="1" dirty="0">
                <a:solidFill>
                  <a:srgbClr val="156082"/>
                </a:solidFill>
              </a:rPr>
              <a:t> </a:t>
            </a:r>
            <a:r>
              <a:rPr lang="en-US" sz="2100" b="1" i="1" dirty="0" err="1">
                <a:solidFill>
                  <a:srgbClr val="156082"/>
                </a:solidFill>
              </a:rPr>
              <a:t>dar</a:t>
            </a:r>
            <a:r>
              <a:rPr lang="en-US" sz="2100" b="1" i="1" dirty="0">
                <a:solidFill>
                  <a:srgbClr val="156082"/>
                </a:solidFill>
              </a:rPr>
              <a:t> </a:t>
            </a:r>
            <a:r>
              <a:rPr lang="en-US" sz="2100" b="1" i="1" dirty="0" err="1">
                <a:solidFill>
                  <a:srgbClr val="156082"/>
                </a:solidFill>
              </a:rPr>
              <a:t>acum</a:t>
            </a:r>
            <a:r>
              <a:rPr lang="en-US" sz="2100" b="1" i="1" dirty="0">
                <a:solidFill>
                  <a:srgbClr val="156082"/>
                </a:solidFill>
              </a:rPr>
              <a:t> nu </a:t>
            </a:r>
            <a:r>
              <a:rPr lang="en-US" sz="2100" b="1" i="1" dirty="0" err="1">
                <a:solidFill>
                  <a:srgbClr val="156082"/>
                </a:solidFill>
              </a:rPr>
              <a:t>este</a:t>
            </a:r>
            <a:r>
              <a:rPr lang="en-US" sz="2100" b="1" i="1" dirty="0">
                <a:solidFill>
                  <a:srgbClr val="156082"/>
                </a:solidFill>
              </a:rPr>
              <a:t> </a:t>
            </a:r>
            <a:r>
              <a:rPr lang="en-US" sz="2100" b="1" i="1" dirty="0" err="1">
                <a:solidFill>
                  <a:srgbClr val="156082"/>
                </a:solidFill>
              </a:rPr>
              <a:t>chiar</a:t>
            </a:r>
            <a:r>
              <a:rPr lang="en-US" sz="2100" b="1" i="1" dirty="0">
                <a:solidFill>
                  <a:srgbClr val="156082"/>
                </a:solidFill>
              </a:rPr>
              <a:t> </a:t>
            </a:r>
            <a:r>
              <a:rPr lang="en-US" sz="2100" b="1" i="1" dirty="0" err="1">
                <a:solidFill>
                  <a:srgbClr val="156082"/>
                </a:solidFill>
              </a:rPr>
              <a:t>atât</a:t>
            </a:r>
            <a:r>
              <a:rPr lang="en-US" sz="2100" b="1" i="1" dirty="0">
                <a:solidFill>
                  <a:srgbClr val="156082"/>
                </a:solidFill>
              </a:rPr>
              <a:t> de </a:t>
            </a:r>
            <a:r>
              <a:rPr lang="en-US" sz="2100" b="1" i="1" dirty="0" err="1">
                <a:solidFill>
                  <a:srgbClr val="156082"/>
                </a:solidFill>
              </a:rPr>
              <a:t>simplu</a:t>
            </a:r>
            <a:r>
              <a:rPr lang="en-US" sz="2100" b="1" i="1" dirty="0">
                <a:solidFill>
                  <a:srgbClr val="156082"/>
                </a:solidFill>
              </a:rPr>
              <a:t>. [FG3-F6]</a:t>
            </a:r>
          </a:p>
        </p:txBody>
      </p:sp>
    </p:spTree>
    <p:extLst>
      <p:ext uri="{BB962C8B-B14F-4D97-AF65-F5344CB8AC3E}">
        <p14:creationId xmlns:p14="http://schemas.microsoft.com/office/powerpoint/2010/main" val="3929191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graphicFrame>
        <p:nvGraphicFramePr>
          <p:cNvPr id="2" name="Chart 1">
            <a:extLst>
              <a:ext uri="{FF2B5EF4-FFF2-40B4-BE49-F238E27FC236}">
                <a16:creationId xmlns:a16="http://schemas.microsoft.com/office/drawing/2014/main" xmlns="" id="{057A2083-922D-FEDE-77D7-1441E8931510}"/>
              </a:ext>
            </a:extLst>
          </p:cNvPr>
          <p:cNvGraphicFramePr>
            <a:graphicFrameLocks/>
          </p:cNvGraphicFramePr>
          <p:nvPr>
            <p:extLst>
              <p:ext uri="{D42A27DB-BD31-4B8C-83A1-F6EECF244321}">
                <p14:modId xmlns:p14="http://schemas.microsoft.com/office/powerpoint/2010/main" val="225896834"/>
              </p:ext>
            </p:extLst>
          </p:nvPr>
        </p:nvGraphicFramePr>
        <p:xfrm>
          <a:off x="334297" y="4144443"/>
          <a:ext cx="10677832" cy="17641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xmlns="" id="{4612F4CB-7BD5-ACDE-FA66-D8B0EF5E4E7A}"/>
              </a:ext>
            </a:extLst>
          </p:cNvPr>
          <p:cNvGraphicFramePr>
            <a:graphicFrameLocks/>
          </p:cNvGraphicFramePr>
          <p:nvPr>
            <p:extLst>
              <p:ext uri="{D42A27DB-BD31-4B8C-83A1-F6EECF244321}">
                <p14:modId xmlns:p14="http://schemas.microsoft.com/office/powerpoint/2010/main" val="2020272941"/>
              </p:ext>
            </p:extLst>
          </p:nvPr>
        </p:nvGraphicFramePr>
        <p:xfrm>
          <a:off x="334297" y="2115263"/>
          <a:ext cx="10677832" cy="1764136"/>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xmlns="" id="{CB73C7C5-CAD0-B967-DE9A-6472BFC502A8}"/>
              </a:ext>
            </a:extLst>
          </p:cNvPr>
          <p:cNvSpPr txBox="1"/>
          <p:nvPr/>
        </p:nvSpPr>
        <p:spPr>
          <a:xfrm>
            <a:off x="456616" y="2014757"/>
            <a:ext cx="723255" cy="369332"/>
          </a:xfrm>
          <a:prstGeom prst="rect">
            <a:avLst/>
          </a:prstGeom>
          <a:noFill/>
        </p:spPr>
        <p:txBody>
          <a:bodyPr wrap="square" rtlCol="0">
            <a:spAutoFit/>
          </a:bodyPr>
          <a:lstStyle/>
          <a:p>
            <a:r>
              <a:rPr lang="ro-RO" b="1" dirty="0">
                <a:solidFill>
                  <a:schemeClr val="tx2">
                    <a:lumMod val="50000"/>
                    <a:lumOff val="50000"/>
                  </a:schemeClr>
                </a:solidFill>
                <a:latin typeface="Aptos Display" panose="020B0004020202020204" pitchFamily="34" charset="0"/>
              </a:rPr>
              <a:t>2017</a:t>
            </a:r>
            <a:endParaRPr lang="aa-ET" b="1" dirty="0">
              <a:solidFill>
                <a:schemeClr val="accent1"/>
              </a:solidFill>
              <a:latin typeface="Aptos Display" panose="020B0004020202020204" pitchFamily="34" charset="0"/>
            </a:endParaRPr>
          </a:p>
        </p:txBody>
      </p:sp>
      <p:sp>
        <p:nvSpPr>
          <p:cNvPr id="6" name="TextBox 5">
            <a:extLst>
              <a:ext uri="{FF2B5EF4-FFF2-40B4-BE49-F238E27FC236}">
                <a16:creationId xmlns:a16="http://schemas.microsoft.com/office/drawing/2014/main" xmlns="" id="{8A50508D-E225-6D08-89A2-4529D9DDC48F}"/>
              </a:ext>
            </a:extLst>
          </p:cNvPr>
          <p:cNvSpPr txBox="1"/>
          <p:nvPr/>
        </p:nvSpPr>
        <p:spPr>
          <a:xfrm>
            <a:off x="456615" y="4019153"/>
            <a:ext cx="723255" cy="369332"/>
          </a:xfrm>
          <a:prstGeom prst="rect">
            <a:avLst/>
          </a:prstGeom>
          <a:noFill/>
        </p:spPr>
        <p:txBody>
          <a:bodyPr wrap="square" rtlCol="0">
            <a:spAutoFit/>
          </a:bodyPr>
          <a:lstStyle/>
          <a:p>
            <a:r>
              <a:rPr lang="ro-RO" b="1" dirty="0">
                <a:solidFill>
                  <a:schemeClr val="tx2">
                    <a:lumMod val="50000"/>
                    <a:lumOff val="50000"/>
                  </a:schemeClr>
                </a:solidFill>
                <a:latin typeface="Aptos Display" panose="020B0004020202020204" pitchFamily="34" charset="0"/>
              </a:rPr>
              <a:t>2024</a:t>
            </a:r>
            <a:endParaRPr lang="aa-ET" b="1" dirty="0">
              <a:solidFill>
                <a:schemeClr val="accent1"/>
              </a:solidFill>
              <a:latin typeface="Aptos Display" panose="020B0004020202020204" pitchFamily="34" charset="0"/>
            </a:endParaRPr>
          </a:p>
        </p:txBody>
      </p:sp>
      <p:sp>
        <p:nvSpPr>
          <p:cNvPr id="7" name="Rectangle 6">
            <a:extLst>
              <a:ext uri="{FF2B5EF4-FFF2-40B4-BE49-F238E27FC236}">
                <a16:creationId xmlns:a16="http://schemas.microsoft.com/office/drawing/2014/main" xmlns="" id="{658FCF70-EDF6-9656-89C5-67393246D60E}"/>
              </a:ext>
            </a:extLst>
          </p:cNvPr>
          <p:cNvSpPr/>
          <p:nvPr/>
        </p:nvSpPr>
        <p:spPr>
          <a:xfrm>
            <a:off x="186207" y="264078"/>
            <a:ext cx="9708070" cy="797806"/>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2800" b="1" dirty="0">
                <a:solidFill>
                  <a:schemeClr val="accent1"/>
                </a:solidFill>
                <a:effectLst/>
                <a:latin typeface="Aptos Display" panose="020B0004020202020204" pitchFamily="34" charset="0"/>
                <a:ea typeface="Arial" panose="020B0604020202020204" pitchFamily="34" charset="0"/>
              </a:rPr>
              <a:t> </a:t>
            </a:r>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sp>
        <p:nvSpPr>
          <p:cNvPr id="8" name="Slide Number Placeholder 7">
            <a:extLst>
              <a:ext uri="{FF2B5EF4-FFF2-40B4-BE49-F238E27FC236}">
                <a16:creationId xmlns:a16="http://schemas.microsoft.com/office/drawing/2014/main" xmlns="" id="{AD59EDC3-82E5-63F5-D459-53CA6A523B0B}"/>
              </a:ext>
            </a:extLst>
          </p:cNvPr>
          <p:cNvSpPr>
            <a:spLocks noGrp="1"/>
          </p:cNvSpPr>
          <p:nvPr>
            <p:ph type="sldNum" sz="quarter" idx="12"/>
          </p:nvPr>
        </p:nvSpPr>
        <p:spPr/>
        <p:txBody>
          <a:bodyPr/>
          <a:lstStyle/>
          <a:p>
            <a:fld id="{08014354-BD36-4150-9D4A-A2D052BB023E}" type="slidenum">
              <a:rPr lang="aa-ET" smtClean="0"/>
              <a:t>7</a:t>
            </a:fld>
            <a:endParaRPr lang="aa-ET"/>
          </a:p>
        </p:txBody>
      </p:sp>
      <p:sp>
        <p:nvSpPr>
          <p:cNvPr id="4" name="TextBox 3">
            <a:extLst>
              <a:ext uri="{FF2B5EF4-FFF2-40B4-BE49-F238E27FC236}">
                <a16:creationId xmlns:a16="http://schemas.microsoft.com/office/drawing/2014/main" xmlns="" id="{6DC08272-A507-C115-9C18-9D1DD1FC2AB6}"/>
              </a:ext>
            </a:extLst>
          </p:cNvPr>
          <p:cNvSpPr txBox="1"/>
          <p:nvPr/>
        </p:nvSpPr>
        <p:spPr>
          <a:xfrm>
            <a:off x="387088" y="1267920"/>
            <a:ext cx="10625041" cy="646331"/>
          </a:xfrm>
          <a:prstGeom prst="rect">
            <a:avLst/>
          </a:prstGeom>
          <a:noFill/>
        </p:spPr>
        <p:txBody>
          <a:bodyPr wrap="square" rtlCol="0">
            <a:spAutoFit/>
          </a:bodyPr>
          <a:lstStyle/>
          <a:p>
            <a:r>
              <a:rPr lang="ro-RO" b="1" dirty="0">
                <a:solidFill>
                  <a:srgbClr val="C00000"/>
                </a:solidFill>
                <a:latin typeface="Aptos Display" panose="020B0004020202020204" pitchFamily="34" charset="0"/>
              </a:rPr>
              <a:t>Per ansamblu, cum apreciaţi integritatea (onestitatea, corectitudine) </a:t>
            </a:r>
            <a:r>
              <a:rPr lang="ro-RO" b="1" dirty="0">
                <a:solidFill>
                  <a:srgbClr val="0F9ED5"/>
                </a:solidFill>
                <a:latin typeface="Aptos Display" panose="020B0004020202020204" pitchFamily="34" charset="0"/>
              </a:rPr>
              <a:t>agenților economici </a:t>
            </a:r>
            <a:r>
              <a:rPr lang="ro-RO" b="1" dirty="0">
                <a:solidFill>
                  <a:srgbClr val="C00000"/>
                </a:solidFill>
                <a:latin typeface="Aptos Display" panose="020B0004020202020204" pitchFamily="34" charset="0"/>
              </a:rPr>
              <a:t>din mediul de afaceri moldovenesc? (%) </a:t>
            </a:r>
            <a:endParaRPr lang="aa-ET" b="1" dirty="0">
              <a:solidFill>
                <a:schemeClr val="accent1"/>
              </a:solidFill>
              <a:latin typeface="Aptos Display" panose="020B0004020202020204" pitchFamily="34" charset="0"/>
            </a:endParaRPr>
          </a:p>
        </p:txBody>
      </p:sp>
    </p:spTree>
    <p:extLst>
      <p:ext uri="{BB962C8B-B14F-4D97-AF65-F5344CB8AC3E}">
        <p14:creationId xmlns:p14="http://schemas.microsoft.com/office/powerpoint/2010/main" val="3315823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sp>
        <p:nvSpPr>
          <p:cNvPr id="2" name="Rectangle 1">
            <a:extLst>
              <a:ext uri="{FF2B5EF4-FFF2-40B4-BE49-F238E27FC236}">
                <a16:creationId xmlns:a16="http://schemas.microsoft.com/office/drawing/2014/main" xmlns="" id="{1078BAF0-B751-D3E1-8E02-A5947822E117}"/>
              </a:ext>
            </a:extLst>
          </p:cNvPr>
          <p:cNvSpPr/>
          <p:nvPr/>
        </p:nvSpPr>
        <p:spPr>
          <a:xfrm>
            <a:off x="186207" y="264078"/>
            <a:ext cx="9708070" cy="797806"/>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2800" b="1" dirty="0">
                <a:solidFill>
                  <a:schemeClr val="accent1"/>
                </a:solidFill>
                <a:effectLst/>
                <a:latin typeface="Aptos Display" panose="020B0004020202020204" pitchFamily="34" charset="0"/>
                <a:ea typeface="Arial" panose="020B0604020202020204" pitchFamily="34" charset="0"/>
              </a:rPr>
              <a:t> </a:t>
            </a:r>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graphicFrame>
        <p:nvGraphicFramePr>
          <p:cNvPr id="3" name="Chart 2">
            <a:extLst>
              <a:ext uri="{FF2B5EF4-FFF2-40B4-BE49-F238E27FC236}">
                <a16:creationId xmlns:a16="http://schemas.microsoft.com/office/drawing/2014/main" xmlns="" id="{2875EE04-32A9-470E-8B27-6F333DB3D0DF}"/>
              </a:ext>
            </a:extLst>
          </p:cNvPr>
          <p:cNvGraphicFramePr>
            <a:graphicFrameLocks/>
          </p:cNvGraphicFramePr>
          <p:nvPr>
            <p:extLst>
              <p:ext uri="{D42A27DB-BD31-4B8C-83A1-F6EECF244321}">
                <p14:modId xmlns:p14="http://schemas.microsoft.com/office/powerpoint/2010/main" val="2422918967"/>
              </p:ext>
            </p:extLst>
          </p:nvPr>
        </p:nvGraphicFramePr>
        <p:xfrm>
          <a:off x="629756" y="4207149"/>
          <a:ext cx="10166064" cy="16706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xmlns="" id="{0B02DC30-FF99-785C-5359-3E314F0F95B1}"/>
              </a:ext>
            </a:extLst>
          </p:cNvPr>
          <p:cNvGraphicFramePr>
            <a:graphicFrameLocks/>
          </p:cNvGraphicFramePr>
          <p:nvPr>
            <p:extLst>
              <p:ext uri="{D42A27DB-BD31-4B8C-83A1-F6EECF244321}">
                <p14:modId xmlns:p14="http://schemas.microsoft.com/office/powerpoint/2010/main" val="2366944524"/>
              </p:ext>
            </p:extLst>
          </p:nvPr>
        </p:nvGraphicFramePr>
        <p:xfrm>
          <a:off x="629756" y="2317840"/>
          <a:ext cx="10166064" cy="1670624"/>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xmlns="" id="{34C6CBE5-42EF-653E-DE2F-EF20B92A471C}"/>
              </a:ext>
            </a:extLst>
          </p:cNvPr>
          <p:cNvSpPr txBox="1"/>
          <p:nvPr/>
        </p:nvSpPr>
        <p:spPr>
          <a:xfrm>
            <a:off x="723063" y="2208059"/>
            <a:ext cx="769836" cy="369332"/>
          </a:xfrm>
          <a:prstGeom prst="rect">
            <a:avLst/>
          </a:prstGeom>
          <a:noFill/>
        </p:spPr>
        <p:txBody>
          <a:bodyPr wrap="square" rtlCol="0">
            <a:spAutoFit/>
          </a:bodyPr>
          <a:lstStyle/>
          <a:p>
            <a:r>
              <a:rPr lang="ro-RO" b="1" dirty="0">
                <a:solidFill>
                  <a:schemeClr val="tx2">
                    <a:lumMod val="50000"/>
                    <a:lumOff val="50000"/>
                  </a:schemeClr>
                </a:solidFill>
                <a:latin typeface="Aptos Display" panose="020B0004020202020204" pitchFamily="34" charset="0"/>
              </a:rPr>
              <a:t>2017</a:t>
            </a:r>
            <a:endParaRPr lang="aa-ET" b="1" dirty="0">
              <a:solidFill>
                <a:schemeClr val="accent1"/>
              </a:solidFill>
              <a:latin typeface="Aptos Display" panose="020B0004020202020204" pitchFamily="34" charset="0"/>
            </a:endParaRPr>
          </a:p>
        </p:txBody>
      </p:sp>
      <p:sp>
        <p:nvSpPr>
          <p:cNvPr id="7" name="TextBox 6">
            <a:extLst>
              <a:ext uri="{FF2B5EF4-FFF2-40B4-BE49-F238E27FC236}">
                <a16:creationId xmlns:a16="http://schemas.microsoft.com/office/drawing/2014/main" xmlns="" id="{D4A36F02-4C04-BD49-15CF-2D5C2240943B}"/>
              </a:ext>
            </a:extLst>
          </p:cNvPr>
          <p:cNvSpPr txBox="1"/>
          <p:nvPr/>
        </p:nvSpPr>
        <p:spPr>
          <a:xfrm>
            <a:off x="723063" y="4045818"/>
            <a:ext cx="766423" cy="369332"/>
          </a:xfrm>
          <a:prstGeom prst="rect">
            <a:avLst/>
          </a:prstGeom>
          <a:noFill/>
        </p:spPr>
        <p:txBody>
          <a:bodyPr wrap="square" rtlCol="0">
            <a:spAutoFit/>
          </a:bodyPr>
          <a:lstStyle/>
          <a:p>
            <a:r>
              <a:rPr lang="ro-RO" b="1" dirty="0">
                <a:solidFill>
                  <a:schemeClr val="tx2">
                    <a:lumMod val="50000"/>
                    <a:lumOff val="50000"/>
                  </a:schemeClr>
                </a:solidFill>
                <a:latin typeface="Aptos Display" panose="020B0004020202020204" pitchFamily="34" charset="0"/>
              </a:rPr>
              <a:t>2024</a:t>
            </a:r>
            <a:endParaRPr lang="aa-ET" b="1" dirty="0">
              <a:solidFill>
                <a:schemeClr val="accent1"/>
              </a:solidFill>
              <a:latin typeface="Aptos Display" panose="020B0004020202020204" pitchFamily="34" charset="0"/>
            </a:endParaRPr>
          </a:p>
        </p:txBody>
      </p:sp>
      <p:sp>
        <p:nvSpPr>
          <p:cNvPr id="8" name="Slide Number Placeholder 7">
            <a:extLst>
              <a:ext uri="{FF2B5EF4-FFF2-40B4-BE49-F238E27FC236}">
                <a16:creationId xmlns:a16="http://schemas.microsoft.com/office/drawing/2014/main" xmlns="" id="{FAE2E5B2-D310-EFE8-D041-1D2CBA0D1325}"/>
              </a:ext>
            </a:extLst>
          </p:cNvPr>
          <p:cNvSpPr>
            <a:spLocks noGrp="1"/>
          </p:cNvSpPr>
          <p:nvPr>
            <p:ph type="sldNum" sz="quarter" idx="12"/>
          </p:nvPr>
        </p:nvSpPr>
        <p:spPr/>
        <p:txBody>
          <a:bodyPr/>
          <a:lstStyle/>
          <a:p>
            <a:fld id="{08014354-BD36-4150-9D4A-A2D052BB023E}" type="slidenum">
              <a:rPr lang="aa-ET" smtClean="0"/>
              <a:t>8</a:t>
            </a:fld>
            <a:endParaRPr lang="aa-ET"/>
          </a:p>
        </p:txBody>
      </p:sp>
      <p:sp>
        <p:nvSpPr>
          <p:cNvPr id="4" name="TextBox 3">
            <a:extLst>
              <a:ext uri="{FF2B5EF4-FFF2-40B4-BE49-F238E27FC236}">
                <a16:creationId xmlns:a16="http://schemas.microsoft.com/office/drawing/2014/main" xmlns="" id="{D2CDF1F3-6B94-B8C1-B064-981E3F2B041A}"/>
              </a:ext>
            </a:extLst>
          </p:cNvPr>
          <p:cNvSpPr txBox="1"/>
          <p:nvPr/>
        </p:nvSpPr>
        <p:spPr>
          <a:xfrm>
            <a:off x="723063" y="1482081"/>
            <a:ext cx="9876319" cy="646331"/>
          </a:xfrm>
          <a:prstGeom prst="rect">
            <a:avLst/>
          </a:prstGeom>
          <a:noFill/>
        </p:spPr>
        <p:txBody>
          <a:bodyPr wrap="square" rtlCol="0">
            <a:spAutoFit/>
          </a:bodyPr>
          <a:lstStyle/>
          <a:p>
            <a:r>
              <a:rPr lang="ro-RO" b="1" dirty="0">
                <a:solidFill>
                  <a:srgbClr val="C00000"/>
                </a:solidFill>
                <a:latin typeface="Aptos Display" panose="020B0004020202020204" pitchFamily="34" charset="0"/>
              </a:rPr>
              <a:t>Per ansamblu, cum apreciaţi integritatea (onestitatea, corectitudine) </a:t>
            </a:r>
            <a:r>
              <a:rPr lang="ro-RO" b="1" dirty="0">
                <a:solidFill>
                  <a:srgbClr val="0F9ED5"/>
                </a:solidFill>
                <a:latin typeface="Aptos Display" panose="020B0004020202020204" pitchFamily="34" charset="0"/>
              </a:rPr>
              <a:t>sectorului public</a:t>
            </a:r>
            <a:r>
              <a:rPr lang="ro-RO" b="1" dirty="0">
                <a:solidFill>
                  <a:srgbClr val="C00000"/>
                </a:solidFill>
                <a:latin typeface="Aptos Display" panose="020B0004020202020204" pitchFamily="34" charset="0"/>
              </a:rPr>
              <a:t>, atunci când acesta interacţionează cu mediul de afaceri moldovenesc? (%)</a:t>
            </a:r>
            <a:endParaRPr lang="aa-ET" b="1" dirty="0">
              <a:solidFill>
                <a:schemeClr val="accent1"/>
              </a:solidFill>
              <a:latin typeface="Aptos Display" panose="020B0004020202020204" pitchFamily="34" charset="0"/>
            </a:endParaRPr>
          </a:p>
        </p:txBody>
      </p:sp>
    </p:spTree>
    <p:extLst>
      <p:ext uri="{BB962C8B-B14F-4D97-AF65-F5344CB8AC3E}">
        <p14:creationId xmlns:p14="http://schemas.microsoft.com/office/powerpoint/2010/main" val="1221719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xmlns="" id="{C624A548-D4CE-AFB8-F8EA-DA08F37B2AE4}"/>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l="4277" t="34528" r="3456" b="37421"/>
          <a:stretch/>
        </p:blipFill>
        <p:spPr>
          <a:xfrm>
            <a:off x="10326807" y="271397"/>
            <a:ext cx="1518864" cy="488495"/>
          </a:xfrm>
          <a:prstGeom prst="rect">
            <a:avLst/>
          </a:prstGeom>
        </p:spPr>
      </p:pic>
      <p:graphicFrame>
        <p:nvGraphicFramePr>
          <p:cNvPr id="4" name="Chart 3">
            <a:extLst>
              <a:ext uri="{FF2B5EF4-FFF2-40B4-BE49-F238E27FC236}">
                <a16:creationId xmlns:a16="http://schemas.microsoft.com/office/drawing/2014/main" xmlns="" id="{0BFC21A3-6FF2-27D3-25AD-71ECEC00A998}"/>
              </a:ext>
            </a:extLst>
          </p:cNvPr>
          <p:cNvGraphicFramePr>
            <a:graphicFrameLocks/>
          </p:cNvGraphicFramePr>
          <p:nvPr>
            <p:extLst>
              <p:ext uri="{D42A27DB-BD31-4B8C-83A1-F6EECF244321}">
                <p14:modId xmlns:p14="http://schemas.microsoft.com/office/powerpoint/2010/main" val="4251280888"/>
              </p:ext>
            </p:extLst>
          </p:nvPr>
        </p:nvGraphicFramePr>
        <p:xfrm>
          <a:off x="242886" y="1679022"/>
          <a:ext cx="11110913" cy="49149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xmlns="" id="{86C225FF-C4FB-A6DB-E361-4137C18F6FD4}"/>
              </a:ext>
            </a:extLst>
          </p:cNvPr>
          <p:cNvSpPr txBox="1"/>
          <p:nvPr/>
        </p:nvSpPr>
        <p:spPr>
          <a:xfrm>
            <a:off x="242886" y="1198283"/>
            <a:ext cx="11199942" cy="646331"/>
          </a:xfrm>
          <a:prstGeom prst="rect">
            <a:avLst/>
          </a:prstGeom>
          <a:noFill/>
        </p:spPr>
        <p:txBody>
          <a:bodyPr wrap="square" rtlCol="0">
            <a:spAutoFit/>
          </a:bodyPr>
          <a:lstStyle/>
          <a:p>
            <a:r>
              <a:rPr lang="ro-RO" b="1" dirty="0">
                <a:solidFill>
                  <a:srgbClr val="156082"/>
                </a:solidFill>
                <a:latin typeface="Aptos Display" panose="020B0004020202020204" pitchFamily="34" charset="0"/>
              </a:rPr>
              <a:t>2024</a:t>
            </a:r>
            <a:r>
              <a:rPr lang="ro-RO" b="1" dirty="0">
                <a:solidFill>
                  <a:srgbClr val="C00000"/>
                </a:solidFill>
                <a:latin typeface="Aptos Display" panose="020B0004020202020204" pitchFamily="34" charset="0"/>
              </a:rPr>
              <a:t> Care din acțiunile implementate în ultimii ani de autoritățile publice, cu suportul donatorilor, au contribuit la îmbunătățirea integrității? </a:t>
            </a:r>
            <a:r>
              <a:rPr lang="ro-RO" b="1" dirty="0">
                <a:solidFill>
                  <a:srgbClr val="C00000"/>
                </a:solidFill>
              </a:rPr>
              <a:t>(%)</a:t>
            </a:r>
            <a:endParaRPr lang="aa-ET" b="1" dirty="0">
              <a:solidFill>
                <a:schemeClr val="accent1"/>
              </a:solidFill>
              <a:latin typeface="Aptos Display" panose="020B0004020202020204" pitchFamily="34" charset="0"/>
            </a:endParaRPr>
          </a:p>
        </p:txBody>
      </p:sp>
      <p:sp>
        <p:nvSpPr>
          <p:cNvPr id="10" name="Slide Number Placeholder 9">
            <a:extLst>
              <a:ext uri="{FF2B5EF4-FFF2-40B4-BE49-F238E27FC236}">
                <a16:creationId xmlns:a16="http://schemas.microsoft.com/office/drawing/2014/main" xmlns="" id="{E0B8018C-E490-8FBF-390E-E11DB1AF11A3}"/>
              </a:ext>
            </a:extLst>
          </p:cNvPr>
          <p:cNvSpPr>
            <a:spLocks noGrp="1"/>
          </p:cNvSpPr>
          <p:nvPr>
            <p:ph type="sldNum" sz="quarter" idx="12"/>
          </p:nvPr>
        </p:nvSpPr>
        <p:spPr/>
        <p:txBody>
          <a:bodyPr/>
          <a:lstStyle/>
          <a:p>
            <a:fld id="{08014354-BD36-4150-9D4A-A2D052BB023E}" type="slidenum">
              <a:rPr lang="aa-ET" smtClean="0"/>
              <a:t>9</a:t>
            </a:fld>
            <a:endParaRPr lang="aa-ET"/>
          </a:p>
        </p:txBody>
      </p:sp>
      <p:sp>
        <p:nvSpPr>
          <p:cNvPr id="3" name="Rectangle 2">
            <a:extLst>
              <a:ext uri="{FF2B5EF4-FFF2-40B4-BE49-F238E27FC236}">
                <a16:creationId xmlns:a16="http://schemas.microsoft.com/office/drawing/2014/main" xmlns="" id="{B3F0B171-348B-53FE-FEEF-881BAA4B52D5}"/>
              </a:ext>
            </a:extLst>
          </p:cNvPr>
          <p:cNvSpPr/>
          <p:nvPr/>
        </p:nvSpPr>
        <p:spPr>
          <a:xfrm>
            <a:off x="186207" y="264078"/>
            <a:ext cx="9708070" cy="797806"/>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ro-RO" sz="2800" b="1" dirty="0">
                <a:solidFill>
                  <a:schemeClr val="accent1"/>
                </a:solidFill>
                <a:effectLst/>
                <a:latin typeface="Aptos Display" panose="020B0004020202020204" pitchFamily="34" charset="0"/>
                <a:ea typeface="Arial" panose="020B0604020202020204" pitchFamily="34" charset="0"/>
              </a:rPr>
              <a:t> </a:t>
            </a:r>
            <a:r>
              <a:rPr lang="aa-ET" sz="2800" b="1" dirty="0" err="1">
                <a:solidFill>
                  <a:schemeClr val="accent1"/>
                </a:solidFill>
                <a:effectLst/>
                <a:latin typeface="Aptos Display" panose="020B0004020202020204" pitchFamily="34" charset="0"/>
                <a:ea typeface="Arial" panose="020B0604020202020204" pitchFamily="34" charset="0"/>
              </a:rPr>
              <a:t>Perceperea</a:t>
            </a:r>
            <a:r>
              <a:rPr lang="aa-ET" sz="2800" b="1" dirty="0">
                <a:solidFill>
                  <a:schemeClr val="accent1"/>
                </a:solidFill>
                <a:effectLst/>
                <a:latin typeface="Aptos Display" panose="020B0004020202020204" pitchFamily="34" charset="0"/>
                <a:ea typeface="Arial" panose="020B0604020202020204" pitchFamily="34" charset="0"/>
              </a:rPr>
              <a:t> de </a:t>
            </a:r>
            <a:r>
              <a:rPr lang="aa-ET" sz="2800" b="1" dirty="0" err="1">
                <a:solidFill>
                  <a:schemeClr val="accent1"/>
                </a:solidFill>
                <a:effectLst/>
                <a:latin typeface="Aptos Display" panose="020B0004020202020204" pitchFamily="34" charset="0"/>
                <a:ea typeface="Arial" panose="020B0604020202020204" pitchFamily="34" charset="0"/>
              </a:rPr>
              <a:t>către</a:t>
            </a:r>
            <a:r>
              <a:rPr lang="aa-ET" sz="2800" b="1" dirty="0">
                <a:solidFill>
                  <a:schemeClr val="accent1"/>
                </a:solidFill>
                <a:effectLst/>
                <a:latin typeface="Aptos Display" panose="020B0004020202020204" pitchFamily="34" charset="0"/>
                <a:ea typeface="Arial" panose="020B0604020202020204" pitchFamily="34" charset="0"/>
              </a:rPr>
              <a:t> business a </a:t>
            </a:r>
            <a:r>
              <a:rPr lang="aa-ET" sz="2800" b="1" dirty="0" err="1">
                <a:solidFill>
                  <a:schemeClr val="accent1"/>
                </a:solidFill>
                <a:effectLst/>
                <a:latin typeface="Aptos Display" panose="020B0004020202020204" pitchFamily="34" charset="0"/>
                <a:ea typeface="Arial" panose="020B0604020202020204" pitchFamily="34" charset="0"/>
              </a:rPr>
              <a:t>corupției</a:t>
            </a:r>
            <a:endParaRPr lang="aa-ET" sz="2800" dirty="0">
              <a:solidFill>
                <a:schemeClr val="accent1"/>
              </a:solidFill>
              <a:effectLst/>
              <a:latin typeface="Aptos Display" panose="020B0004020202020204" pitchFamily="34" charset="0"/>
              <a:ea typeface="Arial" panose="020B0604020202020204" pitchFamily="34" charset="0"/>
            </a:endParaRPr>
          </a:p>
        </p:txBody>
      </p:sp>
    </p:spTree>
    <p:extLst>
      <p:ext uri="{BB962C8B-B14F-4D97-AF65-F5344CB8AC3E}">
        <p14:creationId xmlns:p14="http://schemas.microsoft.com/office/powerpoint/2010/main" val="1920510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4.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5.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0.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2082</TotalTime>
  <Words>1943</Words>
  <Application>Microsoft Office PowerPoint</Application>
  <PresentationFormat>Широкоэкранный</PresentationFormat>
  <Paragraphs>239</Paragraphs>
  <Slides>41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41</vt:i4>
      </vt:variant>
    </vt:vector>
  </HeadingPairs>
  <TitlesOfParts>
    <vt:vector size="46" baseType="lpstr">
      <vt:lpstr>Aptos</vt:lpstr>
      <vt:lpstr>Aptos Display</vt:lpstr>
      <vt:lpstr>Arial</vt:lpstr>
      <vt:lpstr>Noto Sans Symbols</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PowerPoint</dc:title>
  <dc:creator>Veronica Ateș</dc:creator>
  <cp:lastModifiedBy>asus</cp:lastModifiedBy>
  <cp:revision>96</cp:revision>
  <dcterms:created xsi:type="dcterms:W3CDTF">2024-08-06T15:16:07Z</dcterms:created>
  <dcterms:modified xsi:type="dcterms:W3CDTF">2024-09-11T15:40:41Z</dcterms:modified>
</cp:coreProperties>
</file>